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8" d="100"/>
          <a:sy n="68" d="100"/>
        </p:scale>
        <p:origin x="60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1008149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34B26C-4105-4D81-9C96-57EDDAF75F7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86618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283955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21449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174166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13907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07812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892505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969481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91131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102747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34B26C-4105-4D81-9C96-57EDDAF75F7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406066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34B26C-4105-4D81-9C96-57EDDAF75F7D}" type="datetimeFigureOut">
              <a:rPr lang="en-US" smtClean="0"/>
              <a:t>3/11/2020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2531449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311311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29735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934B26C-4105-4D81-9C96-57EDDAF75F7D}" type="datetimeFigureOut">
              <a:rPr lang="en-US" smtClean="0"/>
              <a:t>3/11/2020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261352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34B26C-4105-4D81-9C96-57EDDAF75F7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0F63D-A5CE-4E2A-BC67-171F0970C6CC}" type="slidenum">
              <a:rPr lang="en-US" smtClean="0"/>
              <a:t>‹#›</a:t>
            </a:fld>
            <a:endParaRPr lang="en-US"/>
          </a:p>
        </p:txBody>
      </p:sp>
    </p:spTree>
    <p:extLst>
      <p:ext uri="{BB962C8B-B14F-4D97-AF65-F5344CB8AC3E}">
        <p14:creationId xmlns:p14="http://schemas.microsoft.com/office/powerpoint/2010/main" val="1115661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934B26C-4105-4D81-9C96-57EDDAF75F7D}" type="datetimeFigureOut">
              <a:rPr lang="en-US" smtClean="0"/>
              <a:t>3/11/2020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3B0F63D-A5CE-4E2A-BC67-171F0970C6CC}" type="slidenum">
              <a:rPr lang="en-US" smtClean="0"/>
              <a:t>‹#›</a:t>
            </a:fld>
            <a:endParaRPr lang="en-US"/>
          </a:p>
        </p:txBody>
      </p:sp>
    </p:spTree>
    <p:extLst>
      <p:ext uri="{BB962C8B-B14F-4D97-AF65-F5344CB8AC3E}">
        <p14:creationId xmlns:p14="http://schemas.microsoft.com/office/powerpoint/2010/main" val="350735951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hyperlink" Target="https://en.wikipedia.org/wiki/Precision_agriculture" TargetMode="External"/><Relationship Id="rId1" Type="http://schemas.openxmlformats.org/officeDocument/2006/relationships/slideLayout" Target="../slideLayouts/slideLayout2.xml"/><Relationship Id="rId4" Type="http://schemas.openxmlformats.org/officeDocument/2006/relationships/hyperlink" Target="https://en.wikipedia.org/wiki/Artificial_neural_networ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AC7C-3CEF-4354-9739-E318C3B23C51}"/>
              </a:ext>
            </a:extLst>
          </p:cNvPr>
          <p:cNvSpPr>
            <a:spLocks noGrp="1"/>
          </p:cNvSpPr>
          <p:nvPr>
            <p:ph type="ctrTitle"/>
          </p:nvPr>
        </p:nvSpPr>
        <p:spPr>
          <a:xfrm>
            <a:off x="1567607" y="726830"/>
            <a:ext cx="8825658" cy="1987289"/>
          </a:xfrm>
        </p:spPr>
        <p:txBody>
          <a:bodyPr>
            <a:normAutofit fontScale="90000"/>
          </a:bodyPr>
          <a:lstStyle/>
          <a:p>
            <a:pPr algn="ctr"/>
            <a:r>
              <a:rPr lang="en-US" dirty="0">
                <a:solidFill>
                  <a:schemeClr val="tx1"/>
                </a:solidFill>
                <a:latin typeface="Bahnschrift Condensed" panose="020B0502040204020203" pitchFamily="34" charset="0"/>
              </a:rPr>
              <a:t>Precision Agriculture Using Convolutional Neural Networks</a:t>
            </a:r>
          </a:p>
        </p:txBody>
      </p:sp>
      <p:sp>
        <p:nvSpPr>
          <p:cNvPr id="3" name="Subtitle 2">
            <a:extLst>
              <a:ext uri="{FF2B5EF4-FFF2-40B4-BE49-F238E27FC236}">
                <a16:creationId xmlns:a16="http://schemas.microsoft.com/office/drawing/2014/main" id="{D8888854-7050-432B-9F00-74481B371BC4}"/>
              </a:ext>
            </a:extLst>
          </p:cNvPr>
          <p:cNvSpPr>
            <a:spLocks noGrp="1"/>
          </p:cNvSpPr>
          <p:nvPr>
            <p:ph type="subTitle" idx="1"/>
          </p:nvPr>
        </p:nvSpPr>
        <p:spPr/>
        <p:txBody>
          <a:bodyPr/>
          <a:lstStyle/>
          <a:p>
            <a:r>
              <a:rPr lang="en-US" dirty="0"/>
              <a:t> </a:t>
            </a:r>
          </a:p>
        </p:txBody>
      </p:sp>
      <p:sp>
        <p:nvSpPr>
          <p:cNvPr id="6" name="TextBox 5">
            <a:extLst>
              <a:ext uri="{FF2B5EF4-FFF2-40B4-BE49-F238E27FC236}">
                <a16:creationId xmlns:a16="http://schemas.microsoft.com/office/drawing/2014/main" id="{2A9D1C2F-4B8F-4BC9-ADD3-2AA2C55C0530}"/>
              </a:ext>
            </a:extLst>
          </p:cNvPr>
          <p:cNvSpPr txBox="1"/>
          <p:nvPr/>
        </p:nvSpPr>
        <p:spPr>
          <a:xfrm>
            <a:off x="1838178" y="2822916"/>
            <a:ext cx="8142435" cy="523220"/>
          </a:xfrm>
          <a:prstGeom prst="rect">
            <a:avLst/>
          </a:prstGeom>
          <a:noFill/>
        </p:spPr>
        <p:txBody>
          <a:bodyPr wrap="square" rtlCol="0">
            <a:spAutoFit/>
          </a:bodyPr>
          <a:lstStyle/>
          <a:p>
            <a:pPr algn="ctr"/>
            <a:r>
              <a:rPr lang="en-US" sz="2800" dirty="0"/>
              <a:t>By: Faith Twardzik</a:t>
            </a:r>
          </a:p>
        </p:txBody>
      </p:sp>
      <p:pic>
        <p:nvPicPr>
          <p:cNvPr id="8" name="Picture 7">
            <a:extLst>
              <a:ext uri="{FF2B5EF4-FFF2-40B4-BE49-F238E27FC236}">
                <a16:creationId xmlns:a16="http://schemas.microsoft.com/office/drawing/2014/main" id="{3A6A8EFF-1487-4E9B-9218-FCD4C1B0B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15" y="3623747"/>
            <a:ext cx="5658937" cy="3060752"/>
          </a:xfrm>
          <a:prstGeom prst="rect">
            <a:avLst/>
          </a:prstGeom>
        </p:spPr>
      </p:pic>
      <p:pic>
        <p:nvPicPr>
          <p:cNvPr id="12" name="Picture 11">
            <a:extLst>
              <a:ext uri="{FF2B5EF4-FFF2-40B4-BE49-F238E27FC236}">
                <a16:creationId xmlns:a16="http://schemas.microsoft.com/office/drawing/2014/main" id="{3E05612A-7C21-47FA-A13C-A1AAF5371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232" y="3623747"/>
            <a:ext cx="5738654" cy="3002136"/>
          </a:xfrm>
          <a:prstGeom prst="rect">
            <a:avLst/>
          </a:prstGeom>
        </p:spPr>
      </p:pic>
    </p:spTree>
    <p:extLst>
      <p:ext uri="{BB962C8B-B14F-4D97-AF65-F5344CB8AC3E}">
        <p14:creationId xmlns:p14="http://schemas.microsoft.com/office/powerpoint/2010/main" val="1861267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D032-FCF3-4706-AB7E-235716E91CC0}"/>
              </a:ext>
            </a:extLst>
          </p:cNvPr>
          <p:cNvSpPr>
            <a:spLocks noGrp="1"/>
          </p:cNvSpPr>
          <p:nvPr>
            <p:ph type="title"/>
          </p:nvPr>
        </p:nvSpPr>
        <p:spPr/>
        <p:txBody>
          <a:bodyPr/>
          <a:lstStyle/>
          <a:p>
            <a:r>
              <a:rPr lang="en-US" dirty="0"/>
              <a:t>The Good, the Bad, the … CNN?</a:t>
            </a:r>
          </a:p>
        </p:txBody>
      </p:sp>
      <p:sp>
        <p:nvSpPr>
          <p:cNvPr id="3" name="Content Placeholder 2">
            <a:extLst>
              <a:ext uri="{FF2B5EF4-FFF2-40B4-BE49-F238E27FC236}">
                <a16:creationId xmlns:a16="http://schemas.microsoft.com/office/drawing/2014/main" id="{CF9B85D7-FEFC-4028-BC97-94700970FE74}"/>
              </a:ext>
            </a:extLst>
          </p:cNvPr>
          <p:cNvSpPr>
            <a:spLocks noGrp="1"/>
          </p:cNvSpPr>
          <p:nvPr>
            <p:ph idx="1"/>
          </p:nvPr>
        </p:nvSpPr>
        <p:spPr>
          <a:xfrm>
            <a:off x="319539" y="1815734"/>
            <a:ext cx="5738946" cy="4539658"/>
          </a:xfrm>
        </p:spPr>
        <p:txBody>
          <a:bodyPr>
            <a:normAutofit/>
          </a:bodyPr>
          <a:lstStyle/>
          <a:p>
            <a:r>
              <a:rPr lang="en-US" sz="2400" dirty="0"/>
              <a:t>A CNN’s Guts:</a:t>
            </a:r>
          </a:p>
          <a:p>
            <a:pPr lvl="1"/>
            <a:r>
              <a:rPr lang="en-US" sz="2000" dirty="0"/>
              <a:t>Neurons: receive an input, use an activation function to generate output function to be sent to other neurons</a:t>
            </a:r>
          </a:p>
          <a:p>
            <a:pPr lvl="2"/>
            <a:r>
              <a:rPr lang="en-US" sz="1800" dirty="0"/>
              <a:t>Input = data such as visual images</a:t>
            </a:r>
          </a:p>
          <a:p>
            <a:pPr lvl="1"/>
            <a:r>
              <a:rPr lang="en-US" sz="2000" dirty="0"/>
              <a:t>Connections: connects one neuron’s output to another neuron’s input</a:t>
            </a:r>
          </a:p>
          <a:p>
            <a:pPr lvl="2"/>
            <a:r>
              <a:rPr lang="en-US" sz="1800" dirty="0"/>
              <a:t>Given “weights” to indicate importance</a:t>
            </a:r>
          </a:p>
          <a:p>
            <a:pPr lvl="1"/>
            <a:r>
              <a:rPr lang="en-US" sz="2000" dirty="0"/>
              <a:t>Learning: Adjusts weights of connections to improve accuracy</a:t>
            </a:r>
          </a:p>
          <a:p>
            <a:pPr lvl="1"/>
            <a:endParaRPr lang="en-US" dirty="0"/>
          </a:p>
        </p:txBody>
      </p:sp>
      <p:pic>
        <p:nvPicPr>
          <p:cNvPr id="5" name="Picture 4">
            <a:extLst>
              <a:ext uri="{FF2B5EF4-FFF2-40B4-BE49-F238E27FC236}">
                <a16:creationId xmlns:a16="http://schemas.microsoft.com/office/drawing/2014/main" id="{61F26E33-8BF9-4325-B9C8-1F8FB2F77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738" y="2082523"/>
            <a:ext cx="6072422" cy="3774326"/>
          </a:xfrm>
          <a:prstGeom prst="rect">
            <a:avLst/>
          </a:prstGeom>
        </p:spPr>
      </p:pic>
    </p:spTree>
    <p:extLst>
      <p:ext uri="{BB962C8B-B14F-4D97-AF65-F5344CB8AC3E}">
        <p14:creationId xmlns:p14="http://schemas.microsoft.com/office/powerpoint/2010/main" val="322405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16A0-9A4D-423A-A707-514A58969AB3}"/>
              </a:ext>
            </a:extLst>
          </p:cNvPr>
          <p:cNvSpPr>
            <a:spLocks noGrp="1"/>
          </p:cNvSpPr>
          <p:nvPr>
            <p:ph type="title"/>
          </p:nvPr>
        </p:nvSpPr>
        <p:spPr/>
        <p:txBody>
          <a:bodyPr/>
          <a:lstStyle/>
          <a:p>
            <a:r>
              <a:rPr lang="en-US" dirty="0"/>
              <a:t>Convoluted Stuff on the Convolutional NN!</a:t>
            </a:r>
          </a:p>
        </p:txBody>
      </p:sp>
      <p:sp>
        <p:nvSpPr>
          <p:cNvPr id="3" name="Content Placeholder 2">
            <a:extLst>
              <a:ext uri="{FF2B5EF4-FFF2-40B4-BE49-F238E27FC236}">
                <a16:creationId xmlns:a16="http://schemas.microsoft.com/office/drawing/2014/main" id="{13386812-3171-4F42-80EC-E89BACF6DAA1}"/>
              </a:ext>
            </a:extLst>
          </p:cNvPr>
          <p:cNvSpPr>
            <a:spLocks noGrp="1"/>
          </p:cNvSpPr>
          <p:nvPr>
            <p:ph idx="1"/>
          </p:nvPr>
        </p:nvSpPr>
        <p:spPr>
          <a:xfrm>
            <a:off x="-257907" y="1935687"/>
            <a:ext cx="7404295" cy="4638614"/>
          </a:xfrm>
        </p:spPr>
        <p:txBody>
          <a:bodyPr>
            <a:normAutofit/>
          </a:bodyPr>
          <a:lstStyle/>
          <a:p>
            <a:pPr lvl="1"/>
            <a:r>
              <a:rPr lang="en-US" sz="2400" dirty="0"/>
              <a:t>Propagation Function: Uses neuron’s output and connection weight to generate input to next neuron</a:t>
            </a:r>
          </a:p>
          <a:p>
            <a:pPr lvl="1"/>
            <a:r>
              <a:rPr lang="en-US" sz="2400" dirty="0"/>
              <a:t>Layers: </a:t>
            </a:r>
          </a:p>
          <a:p>
            <a:pPr lvl="2"/>
            <a:r>
              <a:rPr lang="en-US" sz="2000" dirty="0"/>
              <a:t>Input layer, output layer, and hidden layers</a:t>
            </a:r>
          </a:p>
          <a:p>
            <a:pPr lvl="2"/>
            <a:r>
              <a:rPr lang="en-US" sz="2000" dirty="0"/>
              <a:t>Neurons in each layer, connections mapping neurons of one layer to next in between layers</a:t>
            </a:r>
          </a:p>
          <a:p>
            <a:pPr lvl="2"/>
            <a:r>
              <a:rPr lang="en-US" sz="2000" dirty="0"/>
              <a:t>Fully-connected: one-to-one connection of neuron in one layer to next</a:t>
            </a:r>
          </a:p>
          <a:p>
            <a:pPr lvl="2"/>
            <a:r>
              <a:rPr lang="en-US" sz="2000" dirty="0"/>
              <a:t>Pooling: Many-to-one connection of many neurons in one layer to one in next</a:t>
            </a:r>
          </a:p>
        </p:txBody>
      </p:sp>
      <p:pic>
        <p:nvPicPr>
          <p:cNvPr id="32" name="Picture 31">
            <a:extLst>
              <a:ext uri="{FF2B5EF4-FFF2-40B4-BE49-F238E27FC236}">
                <a16:creationId xmlns:a16="http://schemas.microsoft.com/office/drawing/2014/main" id="{D859ED6C-AA7D-4E0F-95F9-D27427A41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215" y="3605213"/>
            <a:ext cx="5049151" cy="2969088"/>
          </a:xfrm>
          <a:prstGeom prst="rect">
            <a:avLst/>
          </a:prstGeom>
        </p:spPr>
      </p:pic>
      <p:pic>
        <p:nvPicPr>
          <p:cNvPr id="34" name="Picture 33">
            <a:extLst>
              <a:ext uri="{FF2B5EF4-FFF2-40B4-BE49-F238E27FC236}">
                <a16:creationId xmlns:a16="http://schemas.microsoft.com/office/drawing/2014/main" id="{6EC77F1A-2D0A-4156-9823-D85F3DBD5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550" y="1109662"/>
            <a:ext cx="2857500" cy="2143125"/>
          </a:xfrm>
          <a:prstGeom prst="rect">
            <a:avLst/>
          </a:prstGeom>
        </p:spPr>
      </p:pic>
      <p:sp>
        <p:nvSpPr>
          <p:cNvPr id="36" name="Arrow: Right 35">
            <a:extLst>
              <a:ext uri="{FF2B5EF4-FFF2-40B4-BE49-F238E27FC236}">
                <a16:creationId xmlns:a16="http://schemas.microsoft.com/office/drawing/2014/main" id="{411E1744-A099-433B-9502-5BD97E8315DF}"/>
              </a:ext>
            </a:extLst>
          </p:cNvPr>
          <p:cNvSpPr/>
          <p:nvPr/>
        </p:nvSpPr>
        <p:spPr>
          <a:xfrm rot="2911139">
            <a:off x="9632949" y="2838302"/>
            <a:ext cx="1083758" cy="800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51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5DE6-7FD9-4027-B332-58FC1F2A0307}"/>
              </a:ext>
            </a:extLst>
          </p:cNvPr>
          <p:cNvSpPr>
            <a:spLocks noGrp="1"/>
          </p:cNvSpPr>
          <p:nvPr>
            <p:ph type="title"/>
          </p:nvPr>
        </p:nvSpPr>
        <p:spPr/>
        <p:txBody>
          <a:bodyPr/>
          <a:lstStyle/>
          <a:p>
            <a:r>
              <a:rPr lang="en-US" dirty="0"/>
              <a:t>CNNs for Precision Agriculture</a:t>
            </a:r>
          </a:p>
        </p:txBody>
      </p:sp>
      <p:sp>
        <p:nvSpPr>
          <p:cNvPr id="3" name="Content Placeholder 2">
            <a:extLst>
              <a:ext uri="{FF2B5EF4-FFF2-40B4-BE49-F238E27FC236}">
                <a16:creationId xmlns:a16="http://schemas.microsoft.com/office/drawing/2014/main" id="{8D2ED46E-72E5-4E32-A3C6-BC2AF10C3224}"/>
              </a:ext>
            </a:extLst>
          </p:cNvPr>
          <p:cNvSpPr>
            <a:spLocks noGrp="1"/>
          </p:cNvSpPr>
          <p:nvPr>
            <p:ph idx="1"/>
          </p:nvPr>
        </p:nvSpPr>
        <p:spPr>
          <a:xfrm>
            <a:off x="357725" y="1537103"/>
            <a:ext cx="6690188" cy="5140362"/>
          </a:xfrm>
        </p:spPr>
        <p:txBody>
          <a:bodyPr>
            <a:normAutofit/>
          </a:bodyPr>
          <a:lstStyle/>
          <a:p>
            <a:r>
              <a:rPr lang="en-US" sz="2400" dirty="0"/>
              <a:t>Previously been used for image classification (</a:t>
            </a:r>
            <a:r>
              <a:rPr lang="en-US" sz="2400" dirty="0">
                <a:solidFill>
                  <a:srgbClr val="FF0000"/>
                </a:solidFill>
              </a:rPr>
              <a:t>ANALYSIS</a:t>
            </a:r>
            <a:r>
              <a:rPr lang="en-US" sz="2400" dirty="0"/>
              <a:t>):</a:t>
            </a:r>
          </a:p>
          <a:p>
            <a:pPr lvl="1"/>
            <a:r>
              <a:rPr lang="en-US" sz="2000" dirty="0"/>
              <a:t>Amount/Type of diseases/weeds/plants/soil in aerial &amp; satellite imagery</a:t>
            </a:r>
          </a:p>
          <a:p>
            <a:r>
              <a:rPr lang="en-US" sz="2400" dirty="0"/>
              <a:t>This Study:</a:t>
            </a:r>
          </a:p>
          <a:p>
            <a:pPr lvl="1"/>
            <a:r>
              <a:rPr lang="en-US" sz="2000" dirty="0"/>
              <a:t>Recorded crop yield based on nutrient input (nitrogen/fertilizer), seed rate, and other variables</a:t>
            </a:r>
          </a:p>
          <a:p>
            <a:pPr lvl="1"/>
            <a:r>
              <a:rPr lang="en-US" sz="2000" dirty="0"/>
              <a:t>Created a </a:t>
            </a:r>
            <a:r>
              <a:rPr lang="en-US" sz="2000" dirty="0">
                <a:solidFill>
                  <a:srgbClr val="FF0000"/>
                </a:solidFill>
              </a:rPr>
              <a:t>PREDICTIVE MODEL (CNN)</a:t>
            </a:r>
          </a:p>
          <a:p>
            <a:pPr lvl="1"/>
            <a:r>
              <a:rPr lang="en-US" sz="2000" dirty="0"/>
              <a:t>Used model to predict result of nitrogen and seeding rates before their application in order to determine the optimal rates of these variables</a:t>
            </a:r>
          </a:p>
        </p:txBody>
      </p:sp>
      <p:pic>
        <p:nvPicPr>
          <p:cNvPr id="7" name="Picture 6">
            <a:extLst>
              <a:ext uri="{FF2B5EF4-FFF2-40B4-BE49-F238E27FC236}">
                <a16:creationId xmlns:a16="http://schemas.microsoft.com/office/drawing/2014/main" id="{0F71F13F-02B3-49C6-AE73-E1747E7D4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913" y="1437325"/>
            <a:ext cx="4927566" cy="2384399"/>
          </a:xfrm>
          <a:prstGeom prst="rect">
            <a:avLst/>
          </a:prstGeom>
        </p:spPr>
      </p:pic>
      <p:pic>
        <p:nvPicPr>
          <p:cNvPr id="9" name="Picture 8">
            <a:extLst>
              <a:ext uri="{FF2B5EF4-FFF2-40B4-BE49-F238E27FC236}">
                <a16:creationId xmlns:a16="http://schemas.microsoft.com/office/drawing/2014/main" id="{9FEC48DD-7609-4307-9788-7294BD929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838" y="4545309"/>
            <a:ext cx="4819715" cy="2101600"/>
          </a:xfrm>
          <a:prstGeom prst="rect">
            <a:avLst/>
          </a:prstGeom>
        </p:spPr>
      </p:pic>
      <p:sp>
        <p:nvSpPr>
          <p:cNvPr id="10" name="Arrow: Down 9">
            <a:extLst>
              <a:ext uri="{FF2B5EF4-FFF2-40B4-BE49-F238E27FC236}">
                <a16:creationId xmlns:a16="http://schemas.microsoft.com/office/drawing/2014/main" id="{E2DAABC2-F27F-44B0-BCAA-EF9FFFB36483}"/>
              </a:ext>
            </a:extLst>
          </p:cNvPr>
          <p:cNvSpPr/>
          <p:nvPr/>
        </p:nvSpPr>
        <p:spPr>
          <a:xfrm>
            <a:off x="8995879" y="3479409"/>
            <a:ext cx="1031631" cy="1125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9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B8AA-2AFB-4E6D-B752-EE2142725B6A}"/>
              </a:ext>
            </a:extLst>
          </p:cNvPr>
          <p:cNvSpPr>
            <a:spLocks noGrp="1"/>
          </p:cNvSpPr>
          <p:nvPr>
            <p:ph type="title"/>
          </p:nvPr>
        </p:nvSpPr>
        <p:spPr/>
        <p:txBody>
          <a:bodyPr/>
          <a:lstStyle/>
          <a:p>
            <a:r>
              <a:rPr lang="en-US" dirty="0"/>
              <a:t>The Dataset &amp; Variable	</a:t>
            </a:r>
          </a:p>
        </p:txBody>
      </p:sp>
      <p:sp>
        <p:nvSpPr>
          <p:cNvPr id="3" name="Content Placeholder 2">
            <a:extLst>
              <a:ext uri="{FF2B5EF4-FFF2-40B4-BE49-F238E27FC236}">
                <a16:creationId xmlns:a16="http://schemas.microsoft.com/office/drawing/2014/main" id="{573310BE-A173-4B43-88F5-E2AE078BC815}"/>
              </a:ext>
            </a:extLst>
          </p:cNvPr>
          <p:cNvSpPr>
            <a:spLocks noGrp="1"/>
          </p:cNvSpPr>
          <p:nvPr>
            <p:ph idx="1"/>
          </p:nvPr>
        </p:nvSpPr>
        <p:spPr>
          <a:xfrm>
            <a:off x="306143" y="1372979"/>
            <a:ext cx="7248208" cy="5243525"/>
          </a:xfrm>
        </p:spPr>
        <p:txBody>
          <a:bodyPr>
            <a:normAutofit/>
          </a:bodyPr>
          <a:lstStyle/>
          <a:p>
            <a:r>
              <a:rPr lang="en-US" sz="2400" dirty="0"/>
              <a:t>Variables Measured/Studied:</a:t>
            </a:r>
          </a:p>
          <a:p>
            <a:pPr lvl="1"/>
            <a:r>
              <a:rPr lang="en-US" sz="2000" dirty="0"/>
              <a:t>Nitrogen rates</a:t>
            </a:r>
          </a:p>
          <a:p>
            <a:pPr lvl="1"/>
            <a:r>
              <a:rPr lang="en-US" sz="2000" dirty="0"/>
              <a:t>Seeding rates</a:t>
            </a:r>
          </a:p>
          <a:p>
            <a:pPr lvl="1"/>
            <a:r>
              <a:rPr lang="en-US" sz="2000" dirty="0"/>
              <a:t>Elevation</a:t>
            </a:r>
          </a:p>
          <a:p>
            <a:pPr lvl="1"/>
            <a:r>
              <a:rPr lang="en-US" sz="2000" dirty="0"/>
              <a:t>Soil EC (electroconductivity)</a:t>
            </a:r>
          </a:p>
          <a:p>
            <a:pPr lvl="2"/>
            <a:r>
              <a:rPr lang="en-US" sz="1800" dirty="0"/>
              <a:t>Soil texture, density</a:t>
            </a:r>
          </a:p>
          <a:p>
            <a:pPr lvl="2"/>
            <a:r>
              <a:rPr lang="en-US" sz="1800" dirty="0"/>
              <a:t>Organic chemistry, moisture content</a:t>
            </a:r>
          </a:p>
          <a:p>
            <a:pPr lvl="2"/>
            <a:r>
              <a:rPr lang="en-US" sz="1800" dirty="0"/>
              <a:t>Salinity, cation exchange capacity</a:t>
            </a:r>
          </a:p>
          <a:p>
            <a:r>
              <a:rPr lang="en-US" sz="2400" dirty="0"/>
              <a:t>Nine fields were studied, each with varied types/amounts of the above variables, and the crop yield data was used as the “response” (dependent) variable</a:t>
            </a:r>
          </a:p>
        </p:txBody>
      </p:sp>
      <p:pic>
        <p:nvPicPr>
          <p:cNvPr id="5" name="Picture 4">
            <a:extLst>
              <a:ext uri="{FF2B5EF4-FFF2-40B4-BE49-F238E27FC236}">
                <a16:creationId xmlns:a16="http://schemas.microsoft.com/office/drawing/2014/main" id="{D2A38DFA-3533-4440-9B3C-19DC141F4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371" y="1233268"/>
            <a:ext cx="4121650" cy="2785403"/>
          </a:xfrm>
          <a:prstGeom prst="rect">
            <a:avLst/>
          </a:prstGeom>
        </p:spPr>
      </p:pic>
      <p:pic>
        <p:nvPicPr>
          <p:cNvPr id="7" name="Picture 6">
            <a:extLst>
              <a:ext uri="{FF2B5EF4-FFF2-40B4-BE49-F238E27FC236}">
                <a16:creationId xmlns:a16="http://schemas.microsoft.com/office/drawing/2014/main" id="{C6CC7B93-2AF7-416C-AF7F-3D784D8E0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505" y="4201551"/>
            <a:ext cx="3720293" cy="2478258"/>
          </a:xfrm>
          <a:prstGeom prst="rect">
            <a:avLst/>
          </a:prstGeom>
        </p:spPr>
      </p:pic>
    </p:spTree>
    <p:extLst>
      <p:ext uri="{BB962C8B-B14F-4D97-AF65-F5344CB8AC3E}">
        <p14:creationId xmlns:p14="http://schemas.microsoft.com/office/powerpoint/2010/main" val="1385871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80FE-F423-4A29-96B8-F2BD67F27EB1}"/>
              </a:ext>
            </a:extLst>
          </p:cNvPr>
          <p:cNvSpPr>
            <a:spLocks noGrp="1"/>
          </p:cNvSpPr>
          <p:nvPr>
            <p:ph type="title"/>
          </p:nvPr>
        </p:nvSpPr>
        <p:spPr/>
        <p:txBody>
          <a:bodyPr/>
          <a:lstStyle/>
          <a:p>
            <a:r>
              <a:rPr lang="en-US" dirty="0"/>
              <a:t>Building the CNN</a:t>
            </a:r>
          </a:p>
        </p:txBody>
      </p:sp>
      <p:sp>
        <p:nvSpPr>
          <p:cNvPr id="3" name="Content Placeholder 2">
            <a:extLst>
              <a:ext uri="{FF2B5EF4-FFF2-40B4-BE49-F238E27FC236}">
                <a16:creationId xmlns:a16="http://schemas.microsoft.com/office/drawing/2014/main" id="{FB372590-C678-45D6-8257-7A5C3D78D2E6}"/>
              </a:ext>
            </a:extLst>
          </p:cNvPr>
          <p:cNvSpPr>
            <a:spLocks noGrp="1"/>
          </p:cNvSpPr>
          <p:nvPr>
            <p:ph idx="1"/>
          </p:nvPr>
        </p:nvSpPr>
        <p:spPr>
          <a:xfrm>
            <a:off x="314179" y="1537585"/>
            <a:ext cx="11479237" cy="4195481"/>
          </a:xfrm>
        </p:spPr>
        <p:txBody>
          <a:bodyPr/>
          <a:lstStyle/>
          <a:p>
            <a:r>
              <a:rPr lang="en-US" dirty="0"/>
              <a:t>Since a CNN is built from image inputs (think about image recognition where pictures labeled ‘dog’ or ‘not dog’ are fed into the CNN so that it can recognize a picture that is a dog based on previous pictures of dogs)</a:t>
            </a:r>
          </a:p>
          <a:p>
            <a:r>
              <a:rPr lang="en-US" dirty="0"/>
              <a:t>This CNN used rasterized images of the variable distribution</a:t>
            </a:r>
          </a:p>
          <a:p>
            <a:pPr lvl="1"/>
            <a:r>
              <a:rPr lang="en-US" dirty="0"/>
              <a:t>Nitrogen and Seed rates </a:t>
            </a:r>
            <a:r>
              <a:rPr lang="en-US" dirty="0">
                <a:sym typeface="Wingdings" panose="05000000000000000000" pitchFamily="2" charset="2"/>
              </a:rPr>
              <a:t> polygon maps </a:t>
            </a:r>
          </a:p>
          <a:p>
            <a:pPr lvl="1"/>
            <a:r>
              <a:rPr lang="en-US" dirty="0">
                <a:sym typeface="Wingdings" panose="05000000000000000000" pitchFamily="2" charset="2"/>
              </a:rPr>
              <a:t>Elevation and Soil EC  point data maps</a:t>
            </a:r>
          </a:p>
          <a:p>
            <a:pPr lvl="1"/>
            <a:r>
              <a:rPr lang="en-US" dirty="0">
                <a:sym typeface="Wingdings" panose="05000000000000000000" pitchFamily="2" charset="2"/>
              </a:rPr>
              <a:t>Visual Characteristics  satellite image</a:t>
            </a:r>
          </a:p>
          <a:p>
            <a:r>
              <a:rPr lang="en-US" dirty="0">
                <a:sym typeface="Wingdings" panose="05000000000000000000" pitchFamily="2" charset="2"/>
              </a:rPr>
              <a:t>Using GIS rasterization, these maps became input for CNN</a:t>
            </a:r>
            <a:endParaRPr lang="en-US" dirty="0"/>
          </a:p>
        </p:txBody>
      </p:sp>
      <p:pic>
        <p:nvPicPr>
          <p:cNvPr id="5" name="Picture 4">
            <a:extLst>
              <a:ext uri="{FF2B5EF4-FFF2-40B4-BE49-F238E27FC236}">
                <a16:creationId xmlns:a16="http://schemas.microsoft.com/office/drawing/2014/main" id="{36D52D90-E2A0-4AA5-8632-C33C982E5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6" y="4929838"/>
            <a:ext cx="6730228" cy="1475443"/>
          </a:xfrm>
          <a:prstGeom prst="rect">
            <a:avLst/>
          </a:prstGeom>
        </p:spPr>
      </p:pic>
      <p:pic>
        <p:nvPicPr>
          <p:cNvPr id="7" name="Picture 6">
            <a:extLst>
              <a:ext uri="{FF2B5EF4-FFF2-40B4-BE49-F238E27FC236}">
                <a16:creationId xmlns:a16="http://schemas.microsoft.com/office/drawing/2014/main" id="{DC82A393-A0B4-4031-92E1-908AEF088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586" y="3264112"/>
            <a:ext cx="3910818" cy="3302630"/>
          </a:xfrm>
          <a:prstGeom prst="rect">
            <a:avLst/>
          </a:prstGeom>
        </p:spPr>
      </p:pic>
    </p:spTree>
    <p:extLst>
      <p:ext uri="{BB962C8B-B14F-4D97-AF65-F5344CB8AC3E}">
        <p14:creationId xmlns:p14="http://schemas.microsoft.com/office/powerpoint/2010/main" val="402392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8587-DE1B-4E60-B4DC-58D41944363C}"/>
              </a:ext>
            </a:extLst>
          </p:cNvPr>
          <p:cNvSpPr>
            <a:spLocks noGrp="1"/>
          </p:cNvSpPr>
          <p:nvPr>
            <p:ph type="title"/>
          </p:nvPr>
        </p:nvSpPr>
        <p:spPr/>
        <p:txBody>
          <a:bodyPr/>
          <a:lstStyle/>
          <a:p>
            <a:r>
              <a:rPr lang="en-US" dirty="0"/>
              <a:t>Hyperdrive? No! … Hyperparameters: The Different CNN Architectures</a:t>
            </a:r>
          </a:p>
        </p:txBody>
      </p:sp>
      <p:sp>
        <p:nvSpPr>
          <p:cNvPr id="3" name="Content Placeholder 2">
            <a:extLst>
              <a:ext uri="{FF2B5EF4-FFF2-40B4-BE49-F238E27FC236}">
                <a16:creationId xmlns:a16="http://schemas.microsoft.com/office/drawing/2014/main" id="{6B2ACFB9-264B-4F4C-8FE0-E4D9E61D2D1C}"/>
              </a:ext>
            </a:extLst>
          </p:cNvPr>
          <p:cNvSpPr>
            <a:spLocks noGrp="1"/>
          </p:cNvSpPr>
          <p:nvPr>
            <p:ph idx="1"/>
          </p:nvPr>
        </p:nvSpPr>
        <p:spPr>
          <a:xfrm>
            <a:off x="381171" y="2751614"/>
            <a:ext cx="11304392" cy="3785174"/>
          </a:xfrm>
        </p:spPr>
        <p:txBody>
          <a:bodyPr>
            <a:normAutofit/>
          </a:bodyPr>
          <a:lstStyle/>
          <a:p>
            <a:r>
              <a:rPr lang="en-US" sz="2400" dirty="0"/>
              <a:t>Group tested 4 different architecture types for the CNN model:</a:t>
            </a:r>
          </a:p>
          <a:p>
            <a:pPr lvl="1"/>
            <a:r>
              <a:rPr lang="en-US" sz="2000" dirty="0"/>
              <a:t>1) ST network, uses stacking, sixteen-filter layer and 2 max-pooling layers, outputs sent to two fully-connected </a:t>
            </a:r>
            <a:r>
              <a:rPr lang="en-US" sz="2000" dirty="0" err="1"/>
              <a:t>ReLu</a:t>
            </a:r>
            <a:r>
              <a:rPr lang="en-US" sz="2000" dirty="0"/>
              <a:t> layers (512 neurons)</a:t>
            </a:r>
          </a:p>
          <a:p>
            <a:pPr lvl="1"/>
            <a:r>
              <a:rPr lang="en-US" sz="2000" dirty="0"/>
              <a:t>2) Early-Fusion network, each input corresponds to a convolutional layer with an eight-filter layer and max-pooling layer, outputs sent to fully-connected </a:t>
            </a:r>
            <a:r>
              <a:rPr lang="en-US" sz="2000" dirty="0" err="1"/>
              <a:t>ReLu</a:t>
            </a:r>
            <a:r>
              <a:rPr lang="en-US" sz="2000" dirty="0"/>
              <a:t> layer (16 neurons)</a:t>
            </a:r>
          </a:p>
          <a:p>
            <a:pPr lvl="1"/>
            <a:r>
              <a:rPr lang="en-US" sz="2000" dirty="0"/>
              <a:t>3) Late Fusion network, same as last except addition of 16 neurons after max-pooling layer, then 1 </a:t>
            </a:r>
            <a:r>
              <a:rPr lang="en-US" sz="2000" dirty="0" err="1"/>
              <a:t>ReLu</a:t>
            </a:r>
            <a:r>
              <a:rPr lang="en-US" sz="2000" dirty="0"/>
              <a:t> neuron, sent to last two fully-connected </a:t>
            </a:r>
            <a:r>
              <a:rPr lang="en-US" sz="2000" dirty="0" err="1"/>
              <a:t>ReLu</a:t>
            </a:r>
            <a:r>
              <a:rPr lang="en-US" sz="2000" dirty="0"/>
              <a:t> layers</a:t>
            </a:r>
          </a:p>
          <a:p>
            <a:pPr lvl="1"/>
            <a:r>
              <a:rPr lang="en-US" sz="2000" dirty="0"/>
              <a:t>4) 3D CNN same as ST except with 3 x 3 x 1 filters</a:t>
            </a:r>
          </a:p>
        </p:txBody>
      </p:sp>
    </p:spTree>
    <p:extLst>
      <p:ext uri="{BB962C8B-B14F-4D97-AF65-F5344CB8AC3E}">
        <p14:creationId xmlns:p14="http://schemas.microsoft.com/office/powerpoint/2010/main" val="6597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BFED-D12B-4934-B67F-AC2F74A74830}"/>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01619A9A-C407-48C1-829C-F5B85E0AB2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98" y="881575"/>
            <a:ext cx="6087416" cy="2366006"/>
          </a:xfrm>
        </p:spPr>
      </p:pic>
      <p:pic>
        <p:nvPicPr>
          <p:cNvPr id="7" name="Picture 6">
            <a:extLst>
              <a:ext uri="{FF2B5EF4-FFF2-40B4-BE49-F238E27FC236}">
                <a16:creationId xmlns:a16="http://schemas.microsoft.com/office/drawing/2014/main" id="{EE2F405F-7573-49D8-AFAD-6261B2150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535" y="820615"/>
            <a:ext cx="4910400" cy="2479580"/>
          </a:xfrm>
          <a:prstGeom prst="rect">
            <a:avLst/>
          </a:prstGeom>
        </p:spPr>
      </p:pic>
      <p:pic>
        <p:nvPicPr>
          <p:cNvPr id="9" name="Picture 8">
            <a:extLst>
              <a:ext uri="{FF2B5EF4-FFF2-40B4-BE49-F238E27FC236}">
                <a16:creationId xmlns:a16="http://schemas.microsoft.com/office/drawing/2014/main" id="{A52D8A1C-570A-4D32-9A3E-3272B2693E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04" y="3997545"/>
            <a:ext cx="4835372" cy="2627662"/>
          </a:xfrm>
          <a:prstGeom prst="rect">
            <a:avLst/>
          </a:prstGeom>
        </p:spPr>
      </p:pic>
      <p:pic>
        <p:nvPicPr>
          <p:cNvPr id="11" name="Picture 10">
            <a:extLst>
              <a:ext uri="{FF2B5EF4-FFF2-40B4-BE49-F238E27FC236}">
                <a16:creationId xmlns:a16="http://schemas.microsoft.com/office/drawing/2014/main" id="{A2760F5B-C9C4-4995-9610-20A0978CE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518" y="4121834"/>
            <a:ext cx="6087417" cy="2545576"/>
          </a:xfrm>
          <a:prstGeom prst="rect">
            <a:avLst/>
          </a:prstGeom>
        </p:spPr>
      </p:pic>
      <p:sp>
        <p:nvSpPr>
          <p:cNvPr id="3" name="TextBox 2">
            <a:extLst>
              <a:ext uri="{FF2B5EF4-FFF2-40B4-BE49-F238E27FC236}">
                <a16:creationId xmlns:a16="http://schemas.microsoft.com/office/drawing/2014/main" id="{C5F0085B-7F2B-4F58-83D1-ABEFA43EA0EB}"/>
              </a:ext>
            </a:extLst>
          </p:cNvPr>
          <p:cNvSpPr txBox="1"/>
          <p:nvPr/>
        </p:nvSpPr>
        <p:spPr>
          <a:xfrm>
            <a:off x="895643" y="191108"/>
            <a:ext cx="4689210" cy="523220"/>
          </a:xfrm>
          <a:prstGeom prst="rect">
            <a:avLst/>
          </a:prstGeom>
          <a:noFill/>
        </p:spPr>
        <p:txBody>
          <a:bodyPr wrap="square" rtlCol="0">
            <a:spAutoFit/>
          </a:bodyPr>
          <a:lstStyle/>
          <a:p>
            <a:pPr algn="ctr"/>
            <a:r>
              <a:rPr lang="en-US" sz="2800" dirty="0"/>
              <a:t>CNN ST</a:t>
            </a:r>
          </a:p>
        </p:txBody>
      </p:sp>
      <p:sp>
        <p:nvSpPr>
          <p:cNvPr id="4" name="TextBox 3">
            <a:extLst>
              <a:ext uri="{FF2B5EF4-FFF2-40B4-BE49-F238E27FC236}">
                <a16:creationId xmlns:a16="http://schemas.microsoft.com/office/drawing/2014/main" id="{256BF193-6658-47CD-9D6E-8672C0AEF673}"/>
              </a:ext>
            </a:extLst>
          </p:cNvPr>
          <p:cNvSpPr txBox="1"/>
          <p:nvPr/>
        </p:nvSpPr>
        <p:spPr>
          <a:xfrm>
            <a:off x="7146388" y="192258"/>
            <a:ext cx="4802547" cy="461665"/>
          </a:xfrm>
          <a:prstGeom prst="rect">
            <a:avLst/>
          </a:prstGeom>
          <a:noFill/>
        </p:spPr>
        <p:txBody>
          <a:bodyPr wrap="square" rtlCol="0">
            <a:spAutoFit/>
          </a:bodyPr>
          <a:lstStyle/>
          <a:p>
            <a:pPr algn="ctr"/>
            <a:r>
              <a:rPr lang="en-US" sz="2400" dirty="0"/>
              <a:t>CNN EF</a:t>
            </a:r>
          </a:p>
        </p:txBody>
      </p:sp>
      <p:sp>
        <p:nvSpPr>
          <p:cNvPr id="6" name="TextBox 5">
            <a:extLst>
              <a:ext uri="{FF2B5EF4-FFF2-40B4-BE49-F238E27FC236}">
                <a16:creationId xmlns:a16="http://schemas.microsoft.com/office/drawing/2014/main" id="{CCF5F106-0161-45CB-AE46-63470CA44198}"/>
              </a:ext>
            </a:extLst>
          </p:cNvPr>
          <p:cNvSpPr txBox="1"/>
          <p:nvPr/>
        </p:nvSpPr>
        <p:spPr>
          <a:xfrm>
            <a:off x="679938" y="3382351"/>
            <a:ext cx="4004603" cy="461665"/>
          </a:xfrm>
          <a:prstGeom prst="rect">
            <a:avLst/>
          </a:prstGeom>
          <a:noFill/>
        </p:spPr>
        <p:txBody>
          <a:bodyPr wrap="square" rtlCol="0">
            <a:spAutoFit/>
          </a:bodyPr>
          <a:lstStyle/>
          <a:p>
            <a:pPr algn="ctr"/>
            <a:r>
              <a:rPr lang="en-US" sz="2400" dirty="0"/>
              <a:t>CNN LF</a:t>
            </a:r>
          </a:p>
        </p:txBody>
      </p:sp>
      <p:sp>
        <p:nvSpPr>
          <p:cNvPr id="8" name="TextBox 7">
            <a:extLst>
              <a:ext uri="{FF2B5EF4-FFF2-40B4-BE49-F238E27FC236}">
                <a16:creationId xmlns:a16="http://schemas.microsoft.com/office/drawing/2014/main" id="{85F91840-451E-4B55-8DEC-FFA51FB7A15A}"/>
              </a:ext>
            </a:extLst>
          </p:cNvPr>
          <p:cNvSpPr txBox="1"/>
          <p:nvPr/>
        </p:nvSpPr>
        <p:spPr>
          <a:xfrm>
            <a:off x="6548887" y="3535880"/>
            <a:ext cx="4712677" cy="461665"/>
          </a:xfrm>
          <a:prstGeom prst="rect">
            <a:avLst/>
          </a:prstGeom>
          <a:noFill/>
        </p:spPr>
        <p:txBody>
          <a:bodyPr wrap="square" rtlCol="0">
            <a:spAutoFit/>
          </a:bodyPr>
          <a:lstStyle/>
          <a:p>
            <a:pPr algn="ctr"/>
            <a:r>
              <a:rPr lang="en-US" sz="2400" dirty="0"/>
              <a:t>CNN 3D</a:t>
            </a:r>
          </a:p>
        </p:txBody>
      </p:sp>
    </p:spTree>
    <p:extLst>
      <p:ext uri="{BB962C8B-B14F-4D97-AF65-F5344CB8AC3E}">
        <p14:creationId xmlns:p14="http://schemas.microsoft.com/office/powerpoint/2010/main" val="180034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D31A2-3510-42B2-B887-5C4E2D9E9C89}"/>
              </a:ext>
            </a:extLst>
          </p:cNvPr>
          <p:cNvSpPr>
            <a:spLocks noGrp="1"/>
          </p:cNvSpPr>
          <p:nvPr>
            <p:ph type="title"/>
          </p:nvPr>
        </p:nvSpPr>
        <p:spPr/>
        <p:txBody>
          <a:bodyPr/>
          <a:lstStyle/>
          <a:p>
            <a:r>
              <a:rPr lang="en-US" dirty="0"/>
              <a:t>Evaluating the Results of the CNN</a:t>
            </a:r>
          </a:p>
        </p:txBody>
      </p:sp>
      <p:sp>
        <p:nvSpPr>
          <p:cNvPr id="3" name="Content Placeholder 2">
            <a:extLst>
              <a:ext uri="{FF2B5EF4-FFF2-40B4-BE49-F238E27FC236}">
                <a16:creationId xmlns:a16="http://schemas.microsoft.com/office/drawing/2014/main" id="{33344023-68FF-47DA-95BC-29400DD6BF10}"/>
              </a:ext>
            </a:extLst>
          </p:cNvPr>
          <p:cNvSpPr>
            <a:spLocks noGrp="1"/>
          </p:cNvSpPr>
          <p:nvPr>
            <p:ph idx="1"/>
          </p:nvPr>
        </p:nvSpPr>
        <p:spPr>
          <a:xfrm>
            <a:off x="484334" y="1569927"/>
            <a:ext cx="7238830" cy="5023131"/>
          </a:xfrm>
        </p:spPr>
        <p:txBody>
          <a:bodyPr>
            <a:normAutofit/>
          </a:bodyPr>
          <a:lstStyle/>
          <a:p>
            <a:r>
              <a:rPr lang="en-US" sz="2400" dirty="0"/>
              <a:t>One CNN model was created for each individual field</a:t>
            </a:r>
          </a:p>
          <a:p>
            <a:r>
              <a:rPr lang="en-US" sz="2400" dirty="0"/>
              <a:t>These models were tested against already well-known models</a:t>
            </a:r>
          </a:p>
          <a:p>
            <a:r>
              <a:rPr lang="en-US" sz="2400" dirty="0"/>
              <a:t>How? </a:t>
            </a:r>
          </a:p>
          <a:p>
            <a:pPr lvl="1"/>
            <a:r>
              <a:rPr lang="en-US" sz="2000" dirty="0"/>
              <a:t>The models are run with their inputs</a:t>
            </a:r>
          </a:p>
          <a:p>
            <a:pPr lvl="1"/>
            <a:r>
              <a:rPr lang="en-US" sz="2000" dirty="0"/>
              <a:t>The outputs (predicted crop yield based on amounts of variables) are compared with actual crop yields with the same amounts of variables</a:t>
            </a:r>
          </a:p>
          <a:p>
            <a:pPr lvl="1"/>
            <a:r>
              <a:rPr lang="en-US" sz="2000" dirty="0"/>
              <a:t>Uses an RMSE value (fraction of standard deviation from actual crop yield)</a:t>
            </a:r>
          </a:p>
          <a:p>
            <a:pPr lvl="2"/>
            <a:r>
              <a:rPr lang="en-US" sz="1800" dirty="0"/>
              <a:t>A lower RMSE indicates more accuracy</a:t>
            </a:r>
          </a:p>
        </p:txBody>
      </p:sp>
      <p:sp>
        <p:nvSpPr>
          <p:cNvPr id="4" name="Rectangle 3">
            <a:extLst>
              <a:ext uri="{FF2B5EF4-FFF2-40B4-BE49-F238E27FC236}">
                <a16:creationId xmlns:a16="http://schemas.microsoft.com/office/drawing/2014/main" id="{D989249E-24ED-4D0A-83DD-6AF6250E9340}"/>
              </a:ext>
            </a:extLst>
          </p:cNvPr>
          <p:cNvSpPr/>
          <p:nvPr/>
        </p:nvSpPr>
        <p:spPr>
          <a:xfrm rot="1357456">
            <a:off x="6700608" y="3115195"/>
            <a:ext cx="5242051" cy="1754326"/>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RMSE Chart </a:t>
            </a:r>
          </a:p>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on Next Page!</a:t>
            </a:r>
          </a:p>
        </p:txBody>
      </p:sp>
    </p:spTree>
    <p:extLst>
      <p:ext uri="{BB962C8B-B14F-4D97-AF65-F5344CB8AC3E}">
        <p14:creationId xmlns:p14="http://schemas.microsoft.com/office/powerpoint/2010/main" val="325110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43FC1-114C-4C7A-9AED-6FA1ACF7BB55}"/>
              </a:ext>
            </a:extLst>
          </p:cNvPr>
          <p:cNvSpPr>
            <a:spLocks noGrp="1"/>
          </p:cNvSpPr>
          <p:nvPr>
            <p:ph type="title"/>
          </p:nvPr>
        </p:nvSpPr>
        <p:spPr/>
        <p:txBody>
          <a:bodyPr/>
          <a:lstStyle/>
          <a:p>
            <a:r>
              <a:rPr lang="en-US" dirty="0"/>
              <a:t>Results of CNN Architectures</a:t>
            </a:r>
          </a:p>
        </p:txBody>
      </p:sp>
      <p:graphicFrame>
        <p:nvGraphicFramePr>
          <p:cNvPr id="4" name="Content Placeholder 3">
            <a:extLst>
              <a:ext uri="{FF2B5EF4-FFF2-40B4-BE49-F238E27FC236}">
                <a16:creationId xmlns:a16="http://schemas.microsoft.com/office/drawing/2014/main" id="{11DBAB4E-523F-4496-A3E3-95D3C6CAB92C}"/>
              </a:ext>
            </a:extLst>
          </p:cNvPr>
          <p:cNvGraphicFramePr>
            <a:graphicFrameLocks noGrp="1"/>
          </p:cNvGraphicFramePr>
          <p:nvPr>
            <p:ph idx="1"/>
          </p:nvPr>
        </p:nvGraphicFramePr>
        <p:xfrm>
          <a:off x="838198" y="1874679"/>
          <a:ext cx="10515604" cy="4253230"/>
        </p:xfrm>
        <a:graphic>
          <a:graphicData uri="http://schemas.openxmlformats.org/drawingml/2006/table">
            <a:tbl>
              <a:tblPr/>
              <a:tblGrid>
                <a:gridCol w="955964">
                  <a:extLst>
                    <a:ext uri="{9D8B030D-6E8A-4147-A177-3AD203B41FA5}">
                      <a16:colId xmlns:a16="http://schemas.microsoft.com/office/drawing/2014/main" val="115069033"/>
                    </a:ext>
                  </a:extLst>
                </a:gridCol>
                <a:gridCol w="955964">
                  <a:extLst>
                    <a:ext uri="{9D8B030D-6E8A-4147-A177-3AD203B41FA5}">
                      <a16:colId xmlns:a16="http://schemas.microsoft.com/office/drawing/2014/main" val="754876782"/>
                    </a:ext>
                  </a:extLst>
                </a:gridCol>
                <a:gridCol w="955964">
                  <a:extLst>
                    <a:ext uri="{9D8B030D-6E8A-4147-A177-3AD203B41FA5}">
                      <a16:colId xmlns:a16="http://schemas.microsoft.com/office/drawing/2014/main" val="1344707721"/>
                    </a:ext>
                  </a:extLst>
                </a:gridCol>
                <a:gridCol w="955964">
                  <a:extLst>
                    <a:ext uri="{9D8B030D-6E8A-4147-A177-3AD203B41FA5}">
                      <a16:colId xmlns:a16="http://schemas.microsoft.com/office/drawing/2014/main" val="3886986083"/>
                    </a:ext>
                  </a:extLst>
                </a:gridCol>
                <a:gridCol w="955964">
                  <a:extLst>
                    <a:ext uri="{9D8B030D-6E8A-4147-A177-3AD203B41FA5}">
                      <a16:colId xmlns:a16="http://schemas.microsoft.com/office/drawing/2014/main" val="3443101315"/>
                    </a:ext>
                  </a:extLst>
                </a:gridCol>
                <a:gridCol w="955964">
                  <a:extLst>
                    <a:ext uri="{9D8B030D-6E8A-4147-A177-3AD203B41FA5}">
                      <a16:colId xmlns:a16="http://schemas.microsoft.com/office/drawing/2014/main" val="1027322421"/>
                    </a:ext>
                  </a:extLst>
                </a:gridCol>
                <a:gridCol w="955964">
                  <a:extLst>
                    <a:ext uri="{9D8B030D-6E8A-4147-A177-3AD203B41FA5}">
                      <a16:colId xmlns:a16="http://schemas.microsoft.com/office/drawing/2014/main" val="2755343718"/>
                    </a:ext>
                  </a:extLst>
                </a:gridCol>
                <a:gridCol w="955964">
                  <a:extLst>
                    <a:ext uri="{9D8B030D-6E8A-4147-A177-3AD203B41FA5}">
                      <a16:colId xmlns:a16="http://schemas.microsoft.com/office/drawing/2014/main" val="1404488449"/>
                    </a:ext>
                  </a:extLst>
                </a:gridCol>
                <a:gridCol w="955964">
                  <a:extLst>
                    <a:ext uri="{9D8B030D-6E8A-4147-A177-3AD203B41FA5}">
                      <a16:colId xmlns:a16="http://schemas.microsoft.com/office/drawing/2014/main" val="3742275013"/>
                    </a:ext>
                  </a:extLst>
                </a:gridCol>
                <a:gridCol w="955964">
                  <a:extLst>
                    <a:ext uri="{9D8B030D-6E8A-4147-A177-3AD203B41FA5}">
                      <a16:colId xmlns:a16="http://schemas.microsoft.com/office/drawing/2014/main" val="3229614077"/>
                    </a:ext>
                  </a:extLst>
                </a:gridCol>
                <a:gridCol w="955964">
                  <a:extLst>
                    <a:ext uri="{9D8B030D-6E8A-4147-A177-3AD203B41FA5}">
                      <a16:colId xmlns:a16="http://schemas.microsoft.com/office/drawing/2014/main" val="1311594223"/>
                    </a:ext>
                  </a:extLst>
                </a:gridCol>
              </a:tblGrid>
              <a:tr h="306070">
                <a:tc rowSpan="2">
                  <a:txBody>
                    <a:bodyPr/>
                    <a:lstStyle/>
                    <a:p>
                      <a:pPr algn="ctr"/>
                      <a:r>
                        <a:rPr lang="en-US" sz="1800" b="1">
                          <a:effectLst/>
                        </a:rPr>
                        <a:t>Field</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gridSpan="8">
                  <a:txBody>
                    <a:bodyPr/>
                    <a:lstStyle/>
                    <a:p>
                      <a:pPr algn="ctr"/>
                      <a:r>
                        <a:rPr lang="en-US" sz="1800" b="1">
                          <a:effectLst/>
                        </a:rPr>
                        <a:t>RMSE</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800" b="1">
                          <a:effectLst/>
                        </a:rPr>
                        <a:t>Yield [kg/ha]</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54722668"/>
                  </a:ext>
                </a:extLst>
              </a:tr>
              <a:tr h="306070">
                <a:tc vMerge="1">
                  <a:txBody>
                    <a:bodyPr/>
                    <a:lstStyle/>
                    <a:p>
                      <a:endParaRPr lang="en-US"/>
                    </a:p>
                  </a:txBody>
                  <a:tcPr/>
                </a:tc>
                <a:tc>
                  <a:txBody>
                    <a:bodyPr/>
                    <a:lstStyle/>
                    <a:p>
                      <a:pPr algn="ctr"/>
                      <a:r>
                        <a:rPr lang="en-US" sz="1800" b="1">
                          <a:effectLst/>
                        </a:rPr>
                        <a:t>MLR</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FC</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LF</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EF</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3D</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ST</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SVM</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RF</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Stdv.</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Mean</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37221460"/>
                  </a:ext>
                </a:extLst>
              </a:tr>
              <a:tr h="306070">
                <a:tc>
                  <a:txBody>
                    <a:bodyPr/>
                    <a:lstStyle/>
                    <a:p>
                      <a:pPr algn="ctr"/>
                      <a:r>
                        <a:rPr lang="en-US" sz="1800">
                          <a:effectLst/>
                        </a:rPr>
                        <a:t>1</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1.53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0.66</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0.75</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3240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12500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683851007"/>
                  </a:ext>
                </a:extLst>
              </a:tr>
              <a:tr h="306070">
                <a:tc>
                  <a:txBody>
                    <a:bodyPr/>
                    <a:lstStyle/>
                    <a:p>
                      <a:pPr algn="ctr"/>
                      <a:r>
                        <a:rPr lang="en-US" sz="1800">
                          <a:effectLst/>
                        </a:rPr>
                        <a:t>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1.29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0.83</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2290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10700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330486616"/>
                  </a:ext>
                </a:extLst>
              </a:tr>
              <a:tr h="306070">
                <a:tc>
                  <a:txBody>
                    <a:bodyPr/>
                    <a:lstStyle/>
                    <a:p>
                      <a:pPr algn="ctr"/>
                      <a:r>
                        <a:rPr lang="en-US" sz="1800">
                          <a:effectLst/>
                        </a:rPr>
                        <a:t>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1.90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0.58</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0.86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1230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14400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76649012"/>
                  </a:ext>
                </a:extLst>
              </a:tr>
              <a:tr h="306070">
                <a:tc>
                  <a:txBody>
                    <a:bodyPr/>
                    <a:lstStyle/>
                    <a:p>
                      <a:pPr algn="ctr"/>
                      <a:r>
                        <a:rPr lang="en-US" sz="1800">
                          <a:effectLst/>
                        </a:rPr>
                        <a:t>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1.03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0.75</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900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12200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965203176"/>
                  </a:ext>
                </a:extLst>
              </a:tr>
              <a:tr h="306070">
                <a:tc>
                  <a:txBody>
                    <a:bodyPr/>
                    <a:lstStyle/>
                    <a:p>
                      <a:pPr algn="ctr"/>
                      <a:r>
                        <a:rPr lang="en-US" sz="1800">
                          <a:effectLst/>
                        </a:rPr>
                        <a:t>5</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0.70</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0.75</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1360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14500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261007220"/>
                  </a:ext>
                </a:extLst>
              </a:tr>
              <a:tr h="306070">
                <a:tc>
                  <a:txBody>
                    <a:bodyPr/>
                    <a:lstStyle/>
                    <a:p>
                      <a:pPr algn="ctr"/>
                      <a:r>
                        <a:rPr lang="en-US" sz="1800">
                          <a:effectLst/>
                        </a:rPr>
                        <a:t>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1.09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0.51</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0.48</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0.51</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0.52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1140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14700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796599064"/>
                  </a:ext>
                </a:extLst>
              </a:tr>
              <a:tr h="306070">
                <a:tc>
                  <a:txBody>
                    <a:bodyPr/>
                    <a:lstStyle/>
                    <a:p>
                      <a:pPr algn="ctr"/>
                      <a:r>
                        <a:rPr lang="en-US" sz="1800">
                          <a:effectLst/>
                        </a:rPr>
                        <a:t>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0.75</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0.72</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0.69</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0.71</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1150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15700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242170950"/>
                  </a:ext>
                </a:extLst>
              </a:tr>
              <a:tr h="306070">
                <a:tc>
                  <a:txBody>
                    <a:bodyPr/>
                    <a:lstStyle/>
                    <a:p>
                      <a:pPr algn="ctr"/>
                      <a:r>
                        <a:rPr lang="en-US" sz="1800">
                          <a:effectLst/>
                        </a:rPr>
                        <a:t>8</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1.11</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0.94</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0.89</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0.96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2267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14100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1272274153"/>
                  </a:ext>
                </a:extLst>
              </a:tr>
              <a:tr h="306070">
                <a:tc>
                  <a:txBody>
                    <a:bodyPr/>
                    <a:lstStyle/>
                    <a:p>
                      <a:pPr algn="ctr"/>
                      <a:r>
                        <a:rPr lang="en-US" sz="1800">
                          <a:effectLst/>
                        </a:rPr>
                        <a:t>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1.10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0.69</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b="1">
                          <a:effectLst/>
                        </a:rPr>
                        <a:t>0.63</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0.65</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0.66</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0.67</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0.63</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1140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r>
                        <a:rPr lang="en-US" sz="1800">
                          <a:effectLst/>
                        </a:rPr>
                        <a:t>12600</a:t>
                      </a: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6870228"/>
                  </a:ext>
                </a:extLst>
              </a:tr>
              <a:tr h="580390">
                <a:tc>
                  <a:txBody>
                    <a:bodyPr/>
                    <a:lstStyle/>
                    <a:p>
                      <a:pPr algn="ctr"/>
                      <a:br>
                        <a:rPr lang="en-US" sz="1800">
                          <a:effectLst/>
                        </a:rPr>
                      </a:b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tc>
                  <a:txBody>
                    <a:bodyPr/>
                    <a:lstStyle/>
                    <a:p>
                      <a:pPr algn="ct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w="3175" cap="flat" cmpd="sng" algn="ctr">
                      <a:solidFill>
                        <a:srgbClr val="EBEBEB"/>
                      </a:solidFill>
                      <a:prstDash val="solid"/>
                      <a:round/>
                      <a:headEnd type="none" w="med" len="med"/>
                      <a:tailEnd type="none" w="med" len="med"/>
                    </a:lnB>
                  </a:tcPr>
                </a:tc>
                <a:extLst>
                  <a:ext uri="{0D108BD9-81ED-4DB2-BD59-A6C34878D82A}">
                    <a16:rowId xmlns:a16="http://schemas.microsoft.com/office/drawing/2014/main" val="2657933718"/>
                  </a:ext>
                </a:extLst>
              </a:tr>
              <a:tr h="306070">
                <a:tc>
                  <a:txBody>
                    <a:bodyPr/>
                    <a:lstStyle/>
                    <a:p>
                      <a:pPr algn="ctr"/>
                      <a:r>
                        <a:rPr lang="en-US" sz="1800">
                          <a:effectLst/>
                        </a:rPr>
                        <a:t>Avg.</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1.17</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0.76</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b="1">
                          <a:effectLst/>
                        </a:rPr>
                        <a:t>0.70</a:t>
                      </a:r>
                      <a:endParaRPr lang="en-US" sz="1800">
                        <a:effectLst/>
                      </a:endParaRP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0.72</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0.73</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0.78</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0.75</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a:effectLst/>
                        </a:rPr>
                        <a:t>1635</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tc>
                  <a:txBody>
                    <a:bodyPr/>
                    <a:lstStyle/>
                    <a:p>
                      <a:pPr algn="ctr"/>
                      <a:r>
                        <a:rPr lang="en-US" sz="1800" dirty="0">
                          <a:effectLst/>
                        </a:rPr>
                        <a:t>13489</a:t>
                      </a:r>
                    </a:p>
                  </a:txBody>
                  <a:tcPr marL="15875" marR="15875" marT="15875" marB="15875">
                    <a:lnL>
                      <a:noFill/>
                    </a:lnL>
                    <a:lnR>
                      <a:noFill/>
                    </a:lnR>
                    <a:lnT w="3175" cap="flat" cmpd="sng" algn="ctr">
                      <a:solidFill>
                        <a:srgbClr val="EBEBEB"/>
                      </a:solidFill>
                      <a:prstDash val="solid"/>
                      <a:round/>
                      <a:headEnd type="none" w="med" len="med"/>
                      <a:tailEnd type="none" w="med" len="med"/>
                    </a:lnT>
                    <a:lnB>
                      <a:noFill/>
                    </a:lnB>
                  </a:tcPr>
                </a:tc>
                <a:extLst>
                  <a:ext uri="{0D108BD9-81ED-4DB2-BD59-A6C34878D82A}">
                    <a16:rowId xmlns:a16="http://schemas.microsoft.com/office/drawing/2014/main" val="2053480420"/>
                  </a:ext>
                </a:extLst>
              </a:tr>
            </a:tbl>
          </a:graphicData>
        </a:graphic>
      </p:graphicFrame>
    </p:spTree>
    <p:extLst>
      <p:ext uri="{BB962C8B-B14F-4D97-AF65-F5344CB8AC3E}">
        <p14:creationId xmlns:p14="http://schemas.microsoft.com/office/powerpoint/2010/main" val="92532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D90E-9A58-493F-95F7-C915FB593DC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A63B488F-F176-417D-99CB-EF6ED61A0E47}"/>
              </a:ext>
            </a:extLst>
          </p:cNvPr>
          <p:cNvSpPr>
            <a:spLocks noGrp="1"/>
          </p:cNvSpPr>
          <p:nvPr>
            <p:ph idx="1"/>
          </p:nvPr>
        </p:nvSpPr>
        <p:spPr>
          <a:xfrm>
            <a:off x="239151" y="1684607"/>
            <a:ext cx="11746523" cy="4195481"/>
          </a:xfrm>
        </p:spPr>
        <p:txBody>
          <a:bodyPr>
            <a:normAutofit/>
          </a:bodyPr>
          <a:lstStyle/>
          <a:p>
            <a:r>
              <a:rPr lang="en-US" sz="2400" dirty="0"/>
              <a:t>The CNN-LF (Late Fusion) model had the lowest RMSE values</a:t>
            </a:r>
          </a:p>
          <a:p>
            <a:r>
              <a:rPr lang="en-US" sz="2400" dirty="0"/>
              <a:t>These values were much lower than the other models currently being used for precision agriculture (random forest (RF), support vector machine (SVM), etc.)</a:t>
            </a:r>
          </a:p>
          <a:p>
            <a:r>
              <a:rPr lang="en-US" sz="2400" dirty="0"/>
              <a:t>CNN Models work for Precision Agriculture … and WELL!</a:t>
            </a:r>
          </a:p>
        </p:txBody>
      </p:sp>
      <p:pic>
        <p:nvPicPr>
          <p:cNvPr id="5" name="Picture 4">
            <a:extLst>
              <a:ext uri="{FF2B5EF4-FFF2-40B4-BE49-F238E27FC236}">
                <a16:creationId xmlns:a16="http://schemas.microsoft.com/office/drawing/2014/main" id="{2BD8156B-D8EF-410F-83F6-E4C0041CB816}"/>
              </a:ext>
            </a:extLst>
          </p:cNvPr>
          <p:cNvPicPr>
            <a:picLocks noChangeAspect="1"/>
          </p:cNvPicPr>
          <p:nvPr/>
        </p:nvPicPr>
        <p:blipFill rotWithShape="1">
          <a:blip r:embed="rId2">
            <a:extLst>
              <a:ext uri="{28A0092B-C50C-407E-A947-70E740481C1C}">
                <a14:useLocalDpi xmlns:a14="http://schemas.microsoft.com/office/drawing/2010/main" val="0"/>
              </a:ext>
            </a:extLst>
          </a:blip>
          <a:srcRect t="51105"/>
          <a:stretch/>
        </p:blipFill>
        <p:spPr>
          <a:xfrm>
            <a:off x="6382043" y="4390463"/>
            <a:ext cx="5688037" cy="1792299"/>
          </a:xfrm>
          <a:prstGeom prst="rect">
            <a:avLst/>
          </a:prstGeom>
        </p:spPr>
      </p:pic>
      <p:pic>
        <p:nvPicPr>
          <p:cNvPr id="7" name="Picture 6">
            <a:extLst>
              <a:ext uri="{FF2B5EF4-FFF2-40B4-BE49-F238E27FC236}">
                <a16:creationId xmlns:a16="http://schemas.microsoft.com/office/drawing/2014/main" id="{E3945C11-1E32-4DBC-A303-DA12D07F976B}"/>
              </a:ext>
            </a:extLst>
          </p:cNvPr>
          <p:cNvPicPr>
            <a:picLocks noChangeAspect="1"/>
          </p:cNvPicPr>
          <p:nvPr/>
        </p:nvPicPr>
        <p:blipFill rotWithShape="1">
          <a:blip r:embed="rId2">
            <a:extLst>
              <a:ext uri="{28A0092B-C50C-407E-A947-70E740481C1C}">
                <a14:useLocalDpi xmlns:a14="http://schemas.microsoft.com/office/drawing/2010/main" val="0"/>
              </a:ext>
            </a:extLst>
          </a:blip>
          <a:srcRect b="53458"/>
          <a:stretch/>
        </p:blipFill>
        <p:spPr>
          <a:xfrm>
            <a:off x="154745" y="4400768"/>
            <a:ext cx="5941255" cy="1781994"/>
          </a:xfrm>
          <a:prstGeom prst="rect">
            <a:avLst/>
          </a:prstGeom>
        </p:spPr>
      </p:pic>
    </p:spTree>
    <p:extLst>
      <p:ext uri="{BB962C8B-B14F-4D97-AF65-F5344CB8AC3E}">
        <p14:creationId xmlns:p14="http://schemas.microsoft.com/office/powerpoint/2010/main" val="83203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82E3-E8EF-43D1-9C51-63E93D3D524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99ACA8A-90A6-4E74-935F-7FA64E38AFA2}"/>
              </a:ext>
            </a:extLst>
          </p:cNvPr>
          <p:cNvSpPr>
            <a:spLocks noGrp="1"/>
          </p:cNvSpPr>
          <p:nvPr>
            <p:ph idx="1"/>
          </p:nvPr>
        </p:nvSpPr>
        <p:spPr>
          <a:xfrm>
            <a:off x="446820" y="1584960"/>
            <a:ext cx="7735887" cy="4902589"/>
          </a:xfrm>
        </p:spPr>
        <p:txBody>
          <a:bodyPr>
            <a:normAutofit/>
          </a:bodyPr>
          <a:lstStyle/>
          <a:p>
            <a:r>
              <a:rPr lang="en-US" sz="2400" dirty="0"/>
              <a:t>A research group at University of Illinois developed a new method for processing precision agriculture data, using convolutional neural networks (CNN)</a:t>
            </a:r>
          </a:p>
          <a:p>
            <a:r>
              <a:rPr lang="en-US" sz="2400" dirty="0"/>
              <a:t>Sections</a:t>
            </a:r>
          </a:p>
          <a:p>
            <a:pPr lvl="1"/>
            <a:r>
              <a:rPr lang="en-US" sz="2000" dirty="0"/>
              <a:t>I) Precision Agriculture</a:t>
            </a:r>
          </a:p>
          <a:p>
            <a:pPr lvl="1"/>
            <a:r>
              <a:rPr lang="en-US" sz="2000" dirty="0"/>
              <a:t>II) Convolutional Neural Networks</a:t>
            </a:r>
          </a:p>
          <a:p>
            <a:pPr lvl="1"/>
            <a:r>
              <a:rPr lang="en-US" sz="2000" dirty="0"/>
              <a:t>III) U of I’s Incorporation of CNN into Predictive Modeling</a:t>
            </a:r>
          </a:p>
          <a:p>
            <a:pPr lvl="1"/>
            <a:r>
              <a:rPr lang="en-US" sz="2000" dirty="0"/>
              <a:t>IV) Comparison of the CNN architectures tested</a:t>
            </a:r>
          </a:p>
          <a:p>
            <a:pPr lvl="1"/>
            <a:r>
              <a:rPr lang="en-US" sz="2000" dirty="0"/>
              <a:t>V) Applications of CNN on Precision Agriculture and Other Fields</a:t>
            </a:r>
          </a:p>
        </p:txBody>
      </p:sp>
      <p:pic>
        <p:nvPicPr>
          <p:cNvPr id="5" name="Picture 4">
            <a:extLst>
              <a:ext uri="{FF2B5EF4-FFF2-40B4-BE49-F238E27FC236}">
                <a16:creationId xmlns:a16="http://schemas.microsoft.com/office/drawing/2014/main" id="{A19C9D92-89B6-42B4-9D63-D38D37BF5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46209" y="2315510"/>
            <a:ext cx="5203576" cy="3237616"/>
          </a:xfrm>
          <a:prstGeom prst="rect">
            <a:avLst/>
          </a:prstGeom>
        </p:spPr>
      </p:pic>
    </p:spTree>
    <p:extLst>
      <p:ext uri="{BB962C8B-B14F-4D97-AF65-F5344CB8AC3E}">
        <p14:creationId xmlns:p14="http://schemas.microsoft.com/office/powerpoint/2010/main" val="398245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EA14-52AE-4D19-A52C-85A9C1038725}"/>
              </a:ext>
            </a:extLst>
          </p:cNvPr>
          <p:cNvSpPr>
            <a:spLocks noGrp="1"/>
          </p:cNvSpPr>
          <p:nvPr>
            <p:ph type="title"/>
          </p:nvPr>
        </p:nvSpPr>
        <p:spPr/>
        <p:txBody>
          <a:bodyPr/>
          <a:lstStyle/>
          <a:p>
            <a:r>
              <a:rPr lang="en-US" dirty="0"/>
              <a:t>But … What Does It All Mean? </a:t>
            </a:r>
          </a:p>
        </p:txBody>
      </p:sp>
      <p:sp>
        <p:nvSpPr>
          <p:cNvPr id="3" name="Content Placeholder 2">
            <a:extLst>
              <a:ext uri="{FF2B5EF4-FFF2-40B4-BE49-F238E27FC236}">
                <a16:creationId xmlns:a16="http://schemas.microsoft.com/office/drawing/2014/main" id="{118BE9A1-00E2-4F94-94A2-E0E953ED9DC5}"/>
              </a:ext>
            </a:extLst>
          </p:cNvPr>
          <p:cNvSpPr>
            <a:spLocks noGrp="1"/>
          </p:cNvSpPr>
          <p:nvPr>
            <p:ph idx="1"/>
          </p:nvPr>
        </p:nvSpPr>
        <p:spPr>
          <a:xfrm>
            <a:off x="254562" y="1518830"/>
            <a:ext cx="7923457" cy="5158636"/>
          </a:xfrm>
        </p:spPr>
        <p:txBody>
          <a:bodyPr>
            <a:normAutofit/>
          </a:bodyPr>
          <a:lstStyle/>
          <a:p>
            <a:r>
              <a:rPr lang="en-US" sz="2400" dirty="0"/>
              <a:t>Using CNN models to vary the rates of nitrogen/seed use and measuring the predicted crop yield will help farmers optimize the amount and distribution of nitrogen/seeds</a:t>
            </a:r>
          </a:p>
          <a:p>
            <a:r>
              <a:rPr lang="en-US" sz="2400" dirty="0"/>
              <a:t>How is this helpful?</a:t>
            </a:r>
          </a:p>
          <a:p>
            <a:pPr lvl="1"/>
            <a:r>
              <a:rPr lang="en-US" sz="2000" dirty="0"/>
              <a:t>Economic: decreases wasted/unnecessary/harmful usage of nitrogen &amp; seeds</a:t>
            </a:r>
          </a:p>
          <a:p>
            <a:pPr lvl="1"/>
            <a:r>
              <a:rPr lang="en-US" sz="2000" dirty="0"/>
              <a:t>Environmental: decreases nitrogen run-off, water-body contamination</a:t>
            </a:r>
          </a:p>
          <a:p>
            <a:pPr lvl="1"/>
            <a:r>
              <a:rPr lang="en-US" sz="2000" dirty="0"/>
              <a:t>Applicational: CNN models can now be used for any variables – irrigation, pesticide usage, disease-prevention chemicals, other fertilizers like potassium, types of tilling</a:t>
            </a:r>
          </a:p>
        </p:txBody>
      </p:sp>
      <p:pic>
        <p:nvPicPr>
          <p:cNvPr id="5" name="Picture 4">
            <a:extLst>
              <a:ext uri="{FF2B5EF4-FFF2-40B4-BE49-F238E27FC236}">
                <a16:creationId xmlns:a16="http://schemas.microsoft.com/office/drawing/2014/main" id="{BBD1E3D1-CA39-46C6-9609-D1BE9D578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2213" y="4298853"/>
            <a:ext cx="3995225" cy="2247314"/>
          </a:xfrm>
          <a:prstGeom prst="rect">
            <a:avLst/>
          </a:prstGeom>
        </p:spPr>
      </p:pic>
      <p:pic>
        <p:nvPicPr>
          <p:cNvPr id="7" name="Picture 6">
            <a:extLst>
              <a:ext uri="{FF2B5EF4-FFF2-40B4-BE49-F238E27FC236}">
                <a16:creationId xmlns:a16="http://schemas.microsoft.com/office/drawing/2014/main" id="{1F2933EA-2FFA-43CB-9910-1D54920A6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668" y="1791286"/>
            <a:ext cx="3844770" cy="2306862"/>
          </a:xfrm>
          <a:prstGeom prst="rect">
            <a:avLst/>
          </a:prstGeom>
        </p:spPr>
      </p:pic>
    </p:spTree>
    <p:extLst>
      <p:ext uri="{BB962C8B-B14F-4D97-AF65-F5344CB8AC3E}">
        <p14:creationId xmlns:p14="http://schemas.microsoft.com/office/powerpoint/2010/main" val="406942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2896-8AF9-48DF-91EC-F44E9111C56A}"/>
              </a:ext>
            </a:extLst>
          </p:cNvPr>
          <p:cNvSpPr>
            <a:spLocks noGrp="1"/>
          </p:cNvSpPr>
          <p:nvPr>
            <p:ph type="title"/>
          </p:nvPr>
        </p:nvSpPr>
        <p:spPr/>
        <p:txBody>
          <a:bodyPr/>
          <a:lstStyle/>
          <a:p>
            <a:r>
              <a:rPr lang="en-US" dirty="0"/>
              <a:t>Applications of CNNs beyond Precision Agriculture</a:t>
            </a:r>
          </a:p>
        </p:txBody>
      </p:sp>
      <p:sp>
        <p:nvSpPr>
          <p:cNvPr id="3" name="Content Placeholder 2">
            <a:extLst>
              <a:ext uri="{FF2B5EF4-FFF2-40B4-BE49-F238E27FC236}">
                <a16:creationId xmlns:a16="http://schemas.microsoft.com/office/drawing/2014/main" id="{D5CE894C-F010-49FB-BA00-FC00A64FB98D}"/>
              </a:ext>
            </a:extLst>
          </p:cNvPr>
          <p:cNvSpPr>
            <a:spLocks noGrp="1"/>
          </p:cNvSpPr>
          <p:nvPr>
            <p:ph idx="1"/>
          </p:nvPr>
        </p:nvSpPr>
        <p:spPr>
          <a:xfrm>
            <a:off x="299108" y="2209801"/>
            <a:ext cx="6980922" cy="4195481"/>
          </a:xfrm>
        </p:spPr>
        <p:txBody>
          <a:bodyPr>
            <a:normAutofit/>
          </a:bodyPr>
          <a:lstStyle/>
          <a:p>
            <a:r>
              <a:rPr lang="en-US" sz="2400" dirty="0"/>
              <a:t>The possibilities are endless … given images with spatial distribution, creates predictive models based on the result of spatial variables</a:t>
            </a:r>
          </a:p>
          <a:p>
            <a:r>
              <a:rPr lang="en-US" sz="2400" dirty="0"/>
              <a:t>Business Placement:</a:t>
            </a:r>
          </a:p>
          <a:p>
            <a:pPr lvl="1"/>
            <a:r>
              <a:rPr lang="en-US" sz="2000" dirty="0"/>
              <a:t>To determine if a location is optimal for business, feed in images of locations with similar characteristics (neighboring businesses, geographic landmarks, climate) and the success of these businesses, then run on current location</a:t>
            </a:r>
          </a:p>
        </p:txBody>
      </p:sp>
      <p:pic>
        <p:nvPicPr>
          <p:cNvPr id="2050" name="Picture 2" descr="See the source image">
            <a:extLst>
              <a:ext uri="{FF2B5EF4-FFF2-40B4-BE49-F238E27FC236}">
                <a16:creationId xmlns:a16="http://schemas.microsoft.com/office/drawing/2014/main" id="{27826099-61C2-4991-B555-9ACEBA4C2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905" y="2630659"/>
            <a:ext cx="4453450" cy="301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61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E018-4A52-4DF9-BCE8-91D11F6BE311}"/>
              </a:ext>
            </a:extLst>
          </p:cNvPr>
          <p:cNvSpPr>
            <a:spLocks noGrp="1"/>
          </p:cNvSpPr>
          <p:nvPr>
            <p:ph type="title"/>
          </p:nvPr>
        </p:nvSpPr>
        <p:spPr>
          <a:xfrm>
            <a:off x="646111" y="452718"/>
            <a:ext cx="9404723" cy="1127553"/>
          </a:xfrm>
        </p:spPr>
        <p:txBody>
          <a:bodyPr/>
          <a:lstStyle/>
          <a:p>
            <a:r>
              <a:rPr lang="en-US" dirty="0"/>
              <a:t>MORE Applications??</a:t>
            </a:r>
          </a:p>
        </p:txBody>
      </p:sp>
      <p:sp>
        <p:nvSpPr>
          <p:cNvPr id="3" name="Content Placeholder 2">
            <a:extLst>
              <a:ext uri="{FF2B5EF4-FFF2-40B4-BE49-F238E27FC236}">
                <a16:creationId xmlns:a16="http://schemas.microsoft.com/office/drawing/2014/main" id="{D9152A74-75DA-4BC1-A219-253C115212EE}"/>
              </a:ext>
            </a:extLst>
          </p:cNvPr>
          <p:cNvSpPr>
            <a:spLocks noGrp="1"/>
          </p:cNvSpPr>
          <p:nvPr>
            <p:ph idx="1"/>
          </p:nvPr>
        </p:nvSpPr>
        <p:spPr>
          <a:xfrm>
            <a:off x="332937" y="1870039"/>
            <a:ext cx="6916614" cy="4338503"/>
          </a:xfrm>
        </p:spPr>
        <p:txBody>
          <a:bodyPr/>
          <a:lstStyle/>
          <a:p>
            <a:pPr lvl="0">
              <a:buClr>
                <a:srgbClr val="373545">
                  <a:lumMod val="40000"/>
                  <a:lumOff val="60000"/>
                </a:srgbClr>
              </a:buClr>
            </a:pPr>
            <a:r>
              <a:rPr lang="en-US" sz="2400" dirty="0">
                <a:solidFill>
                  <a:prstClr val="white"/>
                </a:solidFill>
              </a:rPr>
              <a:t>Military:</a:t>
            </a:r>
          </a:p>
          <a:p>
            <a:pPr lvl="1">
              <a:buClr>
                <a:srgbClr val="373545">
                  <a:lumMod val="40000"/>
                  <a:lumOff val="60000"/>
                </a:srgbClr>
              </a:buClr>
            </a:pPr>
            <a:r>
              <a:rPr lang="en-US" sz="2000" dirty="0">
                <a:solidFill>
                  <a:prstClr val="white"/>
                </a:solidFill>
              </a:rPr>
              <a:t>To determine airstrike/raid locations, feed in images of past airstrike/raid locations with similar characteristics and the success of the operation, then run on current location</a:t>
            </a:r>
          </a:p>
          <a:p>
            <a:pPr lvl="0">
              <a:buClr>
                <a:srgbClr val="373545">
                  <a:lumMod val="40000"/>
                  <a:lumOff val="60000"/>
                </a:srgbClr>
              </a:buClr>
            </a:pPr>
            <a:r>
              <a:rPr lang="en-US" sz="2400" dirty="0">
                <a:solidFill>
                  <a:prstClr val="white"/>
                </a:solidFill>
              </a:rPr>
              <a:t>Resource Location:</a:t>
            </a:r>
          </a:p>
          <a:p>
            <a:pPr lvl="1">
              <a:buClr>
                <a:srgbClr val="373545">
                  <a:lumMod val="40000"/>
                  <a:lumOff val="60000"/>
                </a:srgbClr>
              </a:buClr>
            </a:pPr>
            <a:r>
              <a:rPr lang="en-US" sz="2000" dirty="0">
                <a:solidFill>
                  <a:prstClr val="white"/>
                </a:solidFill>
              </a:rPr>
              <a:t>For mining, oil drilling, logging, fishing, and other natural resource extraction, feed in locations and yield, to see if positive correlation can be made between location (spatial surface features) and the resource being sought</a:t>
            </a:r>
          </a:p>
          <a:p>
            <a:endParaRPr lang="en-US" dirty="0"/>
          </a:p>
        </p:txBody>
      </p:sp>
      <p:pic>
        <p:nvPicPr>
          <p:cNvPr id="5" name="Picture 4">
            <a:extLst>
              <a:ext uri="{FF2B5EF4-FFF2-40B4-BE49-F238E27FC236}">
                <a16:creationId xmlns:a16="http://schemas.microsoft.com/office/drawing/2014/main" id="{019C1840-3284-45E5-A84B-89A08844C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141" y="1400128"/>
            <a:ext cx="4206238" cy="2487246"/>
          </a:xfrm>
          <a:prstGeom prst="rect">
            <a:avLst/>
          </a:prstGeom>
        </p:spPr>
      </p:pic>
      <p:pic>
        <p:nvPicPr>
          <p:cNvPr id="7" name="Picture 6">
            <a:extLst>
              <a:ext uri="{FF2B5EF4-FFF2-40B4-BE49-F238E27FC236}">
                <a16:creationId xmlns:a16="http://schemas.microsoft.com/office/drawing/2014/main" id="{0CE869BF-32DD-400F-9B1B-33C823282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140" y="4039290"/>
            <a:ext cx="4206239" cy="2547213"/>
          </a:xfrm>
          <a:prstGeom prst="rect">
            <a:avLst/>
          </a:prstGeom>
        </p:spPr>
      </p:pic>
    </p:spTree>
    <p:extLst>
      <p:ext uri="{BB962C8B-B14F-4D97-AF65-F5344CB8AC3E}">
        <p14:creationId xmlns:p14="http://schemas.microsoft.com/office/powerpoint/2010/main" val="3283606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8D6E-7A4D-4B9D-81BC-BA1D7D28F400}"/>
              </a:ext>
            </a:extLst>
          </p:cNvPr>
          <p:cNvSpPr>
            <a:spLocks noGrp="1"/>
          </p:cNvSpPr>
          <p:nvPr>
            <p:ph type="title"/>
          </p:nvPr>
        </p:nvSpPr>
        <p:spPr/>
        <p:txBody>
          <a:bodyPr/>
          <a:lstStyle/>
          <a:p>
            <a:r>
              <a:rPr lang="en-US" dirty="0"/>
              <a:t>Citation Links!</a:t>
            </a:r>
          </a:p>
        </p:txBody>
      </p:sp>
      <p:sp>
        <p:nvSpPr>
          <p:cNvPr id="3" name="Content Placeholder 2">
            <a:extLst>
              <a:ext uri="{FF2B5EF4-FFF2-40B4-BE49-F238E27FC236}">
                <a16:creationId xmlns:a16="http://schemas.microsoft.com/office/drawing/2014/main" id="{A88D5EC8-F578-4F79-A732-0AEE0B8125C0}"/>
              </a:ext>
            </a:extLst>
          </p:cNvPr>
          <p:cNvSpPr>
            <a:spLocks noGrp="1"/>
          </p:cNvSpPr>
          <p:nvPr>
            <p:ph idx="1"/>
          </p:nvPr>
        </p:nvSpPr>
        <p:spPr>
          <a:xfrm>
            <a:off x="1103312" y="1280160"/>
            <a:ext cx="8946541" cy="5378548"/>
          </a:xfrm>
        </p:spPr>
        <p:txBody>
          <a:bodyPr>
            <a:normAutofit lnSpcReduction="10000"/>
          </a:bodyPr>
          <a:lstStyle/>
          <a:p>
            <a:endParaRPr lang="en-US" dirty="0">
              <a:hlinkClick r:id="rId2"/>
            </a:endParaRPr>
          </a:p>
          <a:p>
            <a:r>
              <a:rPr lang="en-US" dirty="0"/>
              <a:t>“New artificial intelligence algorithm better predicts corn yield”</a:t>
            </a:r>
          </a:p>
          <a:p>
            <a:pPr lvl="1"/>
            <a:r>
              <a:rPr lang="en-US" dirty="0">
                <a:hlinkClick r:id="rId2"/>
              </a:rPr>
              <a:t>https://aces.illinois.edu/news/new-artificial-intelligence-algorithm-better-predicts-corn-yield</a:t>
            </a:r>
          </a:p>
          <a:p>
            <a:r>
              <a:rPr lang="en-US" dirty="0"/>
              <a:t>“Modeling yield response to crop management using convolutional neural networks”</a:t>
            </a:r>
          </a:p>
          <a:p>
            <a:pPr lvl="1"/>
            <a:r>
              <a:rPr lang="en-US" dirty="0">
                <a:hlinkClick r:id="rId2"/>
              </a:rPr>
              <a:t>https://www.sciencedirect.com/science/article/pii/S0168169919308543?via%3Dihub#f0010</a:t>
            </a:r>
          </a:p>
          <a:p>
            <a:r>
              <a:rPr lang="en-US" dirty="0"/>
              <a:t>“Precision Agriculture”</a:t>
            </a:r>
            <a:endParaRPr lang="en-US" dirty="0">
              <a:hlinkClick r:id="rId2"/>
            </a:endParaRPr>
          </a:p>
          <a:p>
            <a:pPr lvl="1"/>
            <a:r>
              <a:rPr lang="en-US" dirty="0">
                <a:hlinkClick r:id="rId2"/>
              </a:rPr>
              <a:t>https://en.wikipedia.org/wiki/Precision_agriculture</a:t>
            </a:r>
            <a:endParaRPr lang="en-US" dirty="0"/>
          </a:p>
          <a:p>
            <a:r>
              <a:rPr lang="en-US" dirty="0"/>
              <a:t>“Convolutional Neural Network”</a:t>
            </a:r>
          </a:p>
          <a:p>
            <a:pPr lvl="1"/>
            <a:r>
              <a:rPr lang="en-US" dirty="0">
                <a:hlinkClick r:id="rId3"/>
              </a:rPr>
              <a:t>https://en.wikipedia.org/wiki/Convolutional_neural_network</a:t>
            </a:r>
            <a:endParaRPr lang="en-US" dirty="0"/>
          </a:p>
          <a:p>
            <a:r>
              <a:rPr lang="en-US" dirty="0"/>
              <a:t>“Artificial Neural Network”</a:t>
            </a:r>
          </a:p>
          <a:p>
            <a:pPr lvl="1"/>
            <a:r>
              <a:rPr lang="en-US" dirty="0">
                <a:hlinkClick r:id="rId4"/>
              </a:rPr>
              <a:t>https://en.wikipedia.org/wiki/Artificial_neural_network</a:t>
            </a:r>
            <a:endParaRPr lang="en-US" dirty="0"/>
          </a:p>
          <a:p>
            <a:endParaRPr lang="en-US" dirty="0"/>
          </a:p>
        </p:txBody>
      </p:sp>
    </p:spTree>
    <p:extLst>
      <p:ext uri="{BB962C8B-B14F-4D97-AF65-F5344CB8AC3E}">
        <p14:creationId xmlns:p14="http://schemas.microsoft.com/office/powerpoint/2010/main" val="3522084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3756-EA17-42E3-A8A3-0E379FDEF224}"/>
              </a:ext>
            </a:extLst>
          </p:cNvPr>
          <p:cNvSpPr>
            <a:spLocks noGrp="1"/>
          </p:cNvSpPr>
          <p:nvPr>
            <p:ph type="title"/>
          </p:nvPr>
        </p:nvSpPr>
        <p:spPr/>
        <p:txBody>
          <a:bodyPr/>
          <a:lstStyle/>
          <a:p>
            <a:r>
              <a:rPr lang="en-US" dirty="0"/>
              <a:t>Formatted Citations!</a:t>
            </a:r>
          </a:p>
        </p:txBody>
      </p:sp>
      <p:sp>
        <p:nvSpPr>
          <p:cNvPr id="3" name="Content Placeholder 2">
            <a:extLst>
              <a:ext uri="{FF2B5EF4-FFF2-40B4-BE49-F238E27FC236}">
                <a16:creationId xmlns:a16="http://schemas.microsoft.com/office/drawing/2014/main" id="{2672CCDE-C9B5-4695-9887-A53E625BF5C4}"/>
              </a:ext>
            </a:extLst>
          </p:cNvPr>
          <p:cNvSpPr>
            <a:spLocks noGrp="1"/>
          </p:cNvSpPr>
          <p:nvPr>
            <p:ph idx="1"/>
          </p:nvPr>
        </p:nvSpPr>
        <p:spPr>
          <a:xfrm>
            <a:off x="646111" y="1636542"/>
            <a:ext cx="10902461" cy="4895558"/>
          </a:xfrm>
        </p:spPr>
        <p:txBody>
          <a:bodyPr>
            <a:normAutofit/>
          </a:bodyPr>
          <a:lstStyle/>
          <a:p>
            <a:r>
              <a:rPr lang="en-US" dirty="0"/>
              <a:t>“Artificial Neural Network.” </a:t>
            </a:r>
            <a:r>
              <a:rPr lang="en-US" i="1" dirty="0"/>
              <a:t>Wikipedia</a:t>
            </a:r>
            <a:r>
              <a:rPr lang="en-US" dirty="0"/>
              <a:t>, Wikimedia Foundation, 10 Mar. 2020, en.wikipedia.org/wiki/</a:t>
            </a:r>
            <a:r>
              <a:rPr lang="en-US" dirty="0" err="1"/>
              <a:t>Artificial_neural_network</a:t>
            </a:r>
            <a:r>
              <a:rPr lang="en-US" dirty="0"/>
              <a:t>.</a:t>
            </a:r>
          </a:p>
          <a:p>
            <a:r>
              <a:rPr lang="en-US" dirty="0"/>
              <a:t>Barbosa, Alexandre, et al. “Modeling Yield Response to Crop Management Using Convolutional Neural Networks.” </a:t>
            </a:r>
            <a:r>
              <a:rPr lang="en-US" i="1" dirty="0"/>
              <a:t>Computers and Electronics in Agriculture</a:t>
            </a:r>
            <a:r>
              <a:rPr lang="en-US" dirty="0"/>
              <a:t>, Elsevier, 12 Feb. 2020, www.sciencedirect.com/science/article/pii/S0168169919308543.</a:t>
            </a:r>
          </a:p>
          <a:p>
            <a:r>
              <a:rPr lang="en-US" dirty="0"/>
              <a:t>“Convolutional Neural Network.” </a:t>
            </a:r>
            <a:r>
              <a:rPr lang="en-US" i="1" dirty="0"/>
              <a:t>Wikipedia</a:t>
            </a:r>
            <a:r>
              <a:rPr lang="en-US" dirty="0"/>
              <a:t>, Wikimedia Foundation, 10 Mar. 2020, en.wikipedia.org/wiki/</a:t>
            </a:r>
            <a:r>
              <a:rPr lang="en-US" dirty="0" err="1"/>
              <a:t>Convolutional_neural_network</a:t>
            </a:r>
            <a:r>
              <a:rPr lang="en-US" dirty="0"/>
              <a:t>.</a:t>
            </a:r>
          </a:p>
          <a:p>
            <a:r>
              <a:rPr lang="en-US" dirty="0"/>
              <a:t>“Precision Agriculture.” </a:t>
            </a:r>
            <a:r>
              <a:rPr lang="en-US" i="1" dirty="0"/>
              <a:t>Wikipedia</a:t>
            </a:r>
            <a:r>
              <a:rPr lang="en-US" dirty="0"/>
              <a:t>, Wikimedia Foundation, 20 Feb. 2020, en.wikipedia.org/wiki/</a:t>
            </a:r>
            <a:r>
              <a:rPr lang="en-US" dirty="0" err="1"/>
              <a:t>Precision_agriculture</a:t>
            </a:r>
            <a:r>
              <a:rPr lang="en-US" dirty="0"/>
              <a:t>.</a:t>
            </a:r>
          </a:p>
          <a:p>
            <a:r>
              <a:rPr lang="en-US" dirty="0"/>
              <a:t>Quinn, Lauren. “New Artificial Intelligence Algorithm Better Predicts Corn Yield.” </a:t>
            </a:r>
            <a:r>
              <a:rPr lang="en-US" i="1" dirty="0"/>
              <a:t>College of Agricultural, Consumer and Environmental Sciences</a:t>
            </a:r>
            <a:r>
              <a:rPr lang="en-US" dirty="0"/>
              <a:t>, 20 Feb. 2020, aces.illinois.edu/news/new-artificial-intelligence-algorithm-better-predicts-corn-yield.</a:t>
            </a:r>
          </a:p>
          <a:p>
            <a:endParaRPr lang="en-US" dirty="0"/>
          </a:p>
        </p:txBody>
      </p:sp>
    </p:spTree>
    <p:extLst>
      <p:ext uri="{BB962C8B-B14F-4D97-AF65-F5344CB8AC3E}">
        <p14:creationId xmlns:p14="http://schemas.microsoft.com/office/powerpoint/2010/main" val="94694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4AD9-0AE3-494E-91EA-AE86B0B8B627}"/>
              </a:ext>
            </a:extLst>
          </p:cNvPr>
          <p:cNvSpPr>
            <a:spLocks noGrp="1"/>
          </p:cNvSpPr>
          <p:nvPr>
            <p:ph type="title"/>
          </p:nvPr>
        </p:nvSpPr>
        <p:spPr/>
        <p:txBody>
          <a:bodyPr/>
          <a:lstStyle/>
          <a:p>
            <a:r>
              <a:rPr lang="en-US" dirty="0">
                <a:solidFill>
                  <a:schemeClr val="tx1"/>
                </a:solidFill>
              </a:rPr>
              <a:t>But … What Exactly is Precision Agriculture?</a:t>
            </a:r>
          </a:p>
        </p:txBody>
      </p:sp>
      <p:sp>
        <p:nvSpPr>
          <p:cNvPr id="3" name="Content Placeholder 2">
            <a:extLst>
              <a:ext uri="{FF2B5EF4-FFF2-40B4-BE49-F238E27FC236}">
                <a16:creationId xmlns:a16="http://schemas.microsoft.com/office/drawing/2014/main" id="{1C1EF81C-40F6-4F3C-8F5B-8474FCBC64AF}"/>
              </a:ext>
            </a:extLst>
          </p:cNvPr>
          <p:cNvSpPr>
            <a:spLocks noGrp="1"/>
          </p:cNvSpPr>
          <p:nvPr>
            <p:ph idx="1"/>
          </p:nvPr>
        </p:nvSpPr>
        <p:spPr>
          <a:xfrm>
            <a:off x="300112" y="2052918"/>
            <a:ext cx="8056097" cy="4671439"/>
          </a:xfrm>
        </p:spPr>
        <p:txBody>
          <a:bodyPr>
            <a:normAutofit/>
          </a:bodyPr>
          <a:lstStyle/>
          <a:p>
            <a:r>
              <a:rPr lang="en-US" sz="2400" dirty="0"/>
              <a:t>Precision agriculture = $12.9 billion field by 2027</a:t>
            </a:r>
          </a:p>
          <a:p>
            <a:r>
              <a:rPr lang="en-US" sz="2400" dirty="0"/>
              <a:t>What is it?</a:t>
            </a:r>
          </a:p>
          <a:p>
            <a:pPr lvl="1"/>
            <a:r>
              <a:rPr lang="en-US" sz="2000" dirty="0"/>
              <a:t>Satellite farming (SA), site-specific crop management (SSCM)</a:t>
            </a:r>
          </a:p>
          <a:p>
            <a:pPr lvl="1"/>
            <a:r>
              <a:rPr lang="en-US" sz="2000" dirty="0"/>
              <a:t>A tool for farming management based on </a:t>
            </a:r>
          </a:p>
          <a:p>
            <a:pPr lvl="2"/>
            <a:r>
              <a:rPr lang="en-US" sz="1800" dirty="0"/>
              <a:t>Analysis of past crop yields</a:t>
            </a:r>
          </a:p>
          <a:p>
            <a:pPr lvl="2"/>
            <a:r>
              <a:rPr lang="en-US" sz="1800" dirty="0"/>
              <a:t>Prediction of future crop yields</a:t>
            </a:r>
          </a:p>
          <a:p>
            <a:pPr lvl="2"/>
            <a:r>
              <a:rPr lang="en-US" sz="1800" dirty="0"/>
              <a:t>Identification of factors contributing to crop yield</a:t>
            </a:r>
          </a:p>
          <a:p>
            <a:pPr lvl="2"/>
            <a:r>
              <a:rPr lang="en-US" sz="1800" dirty="0"/>
              <a:t>Optimization of these factors/farming strategies/resources</a:t>
            </a:r>
          </a:p>
        </p:txBody>
      </p:sp>
      <p:pic>
        <p:nvPicPr>
          <p:cNvPr id="5" name="Picture 4">
            <a:extLst>
              <a:ext uri="{FF2B5EF4-FFF2-40B4-BE49-F238E27FC236}">
                <a16:creationId xmlns:a16="http://schemas.microsoft.com/office/drawing/2014/main" id="{2EEF3844-89BD-4CE6-B895-656447362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8947" y="1558962"/>
            <a:ext cx="2963774" cy="4846320"/>
          </a:xfrm>
          <a:prstGeom prst="rect">
            <a:avLst/>
          </a:prstGeom>
        </p:spPr>
      </p:pic>
    </p:spTree>
    <p:extLst>
      <p:ext uri="{BB962C8B-B14F-4D97-AF65-F5344CB8AC3E}">
        <p14:creationId xmlns:p14="http://schemas.microsoft.com/office/powerpoint/2010/main" val="2708695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6D8E-1029-4CEA-AFED-D4572798537F}"/>
              </a:ext>
            </a:extLst>
          </p:cNvPr>
          <p:cNvSpPr>
            <a:spLocks noGrp="1"/>
          </p:cNvSpPr>
          <p:nvPr>
            <p:ph type="title"/>
          </p:nvPr>
        </p:nvSpPr>
        <p:spPr/>
        <p:txBody>
          <a:bodyPr/>
          <a:lstStyle/>
          <a:p>
            <a:r>
              <a:rPr lang="en-US" dirty="0"/>
              <a:t>Precision Agriculture</a:t>
            </a:r>
          </a:p>
        </p:txBody>
      </p:sp>
      <p:sp>
        <p:nvSpPr>
          <p:cNvPr id="3" name="Content Placeholder 2">
            <a:extLst>
              <a:ext uri="{FF2B5EF4-FFF2-40B4-BE49-F238E27FC236}">
                <a16:creationId xmlns:a16="http://schemas.microsoft.com/office/drawing/2014/main" id="{EC0CD6E6-B23C-4F82-B285-30757EDE155C}"/>
              </a:ext>
            </a:extLst>
          </p:cNvPr>
          <p:cNvSpPr>
            <a:spLocks noGrp="1"/>
          </p:cNvSpPr>
          <p:nvPr>
            <p:ph idx="1"/>
          </p:nvPr>
        </p:nvSpPr>
        <p:spPr>
          <a:xfrm>
            <a:off x="286041" y="1771565"/>
            <a:ext cx="6991644" cy="5370134"/>
          </a:xfrm>
        </p:spPr>
        <p:txBody>
          <a:bodyPr/>
          <a:lstStyle/>
          <a:p>
            <a:r>
              <a:rPr lang="en-US" sz="2800" dirty="0"/>
              <a:t>The goal:</a:t>
            </a:r>
          </a:p>
          <a:p>
            <a:pPr lvl="1"/>
            <a:r>
              <a:rPr lang="en-US" sz="2400" dirty="0"/>
              <a:t>Determine a decision support system (DSS) for optimizing crop yields on individual farms by determining the optimal usage strategies for resources (fertilizer/irrigation/tilling/cropping)</a:t>
            </a:r>
          </a:p>
          <a:p>
            <a:r>
              <a:rPr lang="en-US" sz="2800" dirty="0"/>
              <a:t>How?</a:t>
            </a:r>
          </a:p>
          <a:p>
            <a:pPr lvl="1"/>
            <a:r>
              <a:rPr lang="en-US" sz="2400" dirty="0"/>
              <a:t>Step 1: Geolocation</a:t>
            </a:r>
          </a:p>
          <a:p>
            <a:pPr lvl="2"/>
            <a:r>
              <a:rPr lang="en-US" sz="2000" dirty="0"/>
              <a:t>Use GPS technologies or satellite/aerial imaging to visually and spatially map farm’s characteristic distribution</a:t>
            </a:r>
          </a:p>
          <a:p>
            <a:pPr lvl="1"/>
            <a:endParaRPr lang="en-US" dirty="0"/>
          </a:p>
        </p:txBody>
      </p:sp>
      <p:pic>
        <p:nvPicPr>
          <p:cNvPr id="5" name="Picture 4">
            <a:extLst>
              <a:ext uri="{FF2B5EF4-FFF2-40B4-BE49-F238E27FC236}">
                <a16:creationId xmlns:a16="http://schemas.microsoft.com/office/drawing/2014/main" id="{631ED79B-4A3A-43C9-BFE0-D5D8CB066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390" y="1247335"/>
            <a:ext cx="4369743" cy="2893256"/>
          </a:xfrm>
          <a:prstGeom prst="rect">
            <a:avLst/>
          </a:prstGeom>
        </p:spPr>
      </p:pic>
      <p:pic>
        <p:nvPicPr>
          <p:cNvPr id="7" name="Picture 6">
            <a:extLst>
              <a:ext uri="{FF2B5EF4-FFF2-40B4-BE49-F238E27FC236}">
                <a16:creationId xmlns:a16="http://schemas.microsoft.com/office/drawing/2014/main" id="{1889E6D1-E576-48DB-BBA2-1FD32E656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389" y="4267199"/>
            <a:ext cx="4369743" cy="2376561"/>
          </a:xfrm>
          <a:prstGeom prst="rect">
            <a:avLst/>
          </a:prstGeom>
        </p:spPr>
      </p:pic>
    </p:spTree>
    <p:extLst>
      <p:ext uri="{BB962C8B-B14F-4D97-AF65-F5344CB8AC3E}">
        <p14:creationId xmlns:p14="http://schemas.microsoft.com/office/powerpoint/2010/main" val="9406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E8EF-B1BC-4D86-B73E-AE4898EFFD15}"/>
              </a:ext>
            </a:extLst>
          </p:cNvPr>
          <p:cNvSpPr>
            <a:spLocks noGrp="1"/>
          </p:cNvSpPr>
          <p:nvPr>
            <p:ph type="title"/>
          </p:nvPr>
        </p:nvSpPr>
        <p:spPr>
          <a:xfrm>
            <a:off x="646111" y="452718"/>
            <a:ext cx="9404723" cy="1127553"/>
          </a:xfrm>
        </p:spPr>
        <p:txBody>
          <a:bodyPr/>
          <a:lstStyle/>
          <a:p>
            <a:r>
              <a:rPr lang="en-US" dirty="0"/>
              <a:t>More Precision Agriculture</a:t>
            </a:r>
          </a:p>
        </p:txBody>
      </p:sp>
      <p:sp>
        <p:nvSpPr>
          <p:cNvPr id="3" name="Content Placeholder 2">
            <a:extLst>
              <a:ext uri="{FF2B5EF4-FFF2-40B4-BE49-F238E27FC236}">
                <a16:creationId xmlns:a16="http://schemas.microsoft.com/office/drawing/2014/main" id="{99CD6176-9872-451D-BF61-EF3280496C86}"/>
              </a:ext>
            </a:extLst>
          </p:cNvPr>
          <p:cNvSpPr>
            <a:spLocks noGrp="1"/>
          </p:cNvSpPr>
          <p:nvPr>
            <p:ph idx="1"/>
          </p:nvPr>
        </p:nvSpPr>
        <p:spPr>
          <a:xfrm>
            <a:off x="245183" y="1476141"/>
            <a:ext cx="7412332" cy="5271661"/>
          </a:xfrm>
        </p:spPr>
        <p:txBody>
          <a:bodyPr>
            <a:normAutofit/>
          </a:bodyPr>
          <a:lstStyle/>
          <a:p>
            <a:r>
              <a:rPr lang="en-US" sz="2800" dirty="0"/>
              <a:t>Step 2: Measure/Analyze Variables</a:t>
            </a:r>
          </a:p>
          <a:p>
            <a:pPr lvl="1"/>
            <a:r>
              <a:rPr lang="en-US" sz="2400" dirty="0"/>
              <a:t>Variable affecting crop yield include: </a:t>
            </a:r>
          </a:p>
          <a:p>
            <a:pPr lvl="2"/>
            <a:r>
              <a:rPr lang="en-US" sz="2000" dirty="0"/>
              <a:t>Climate (amount of sunlight, rain, etc.)</a:t>
            </a:r>
          </a:p>
          <a:p>
            <a:pPr lvl="2"/>
            <a:r>
              <a:rPr lang="en-US" sz="2000" dirty="0"/>
              <a:t>Soil (texture, richness, nitrogen/potassium rates)</a:t>
            </a:r>
          </a:p>
          <a:p>
            <a:pPr lvl="2"/>
            <a:r>
              <a:rPr lang="en-US" sz="2000" dirty="0"/>
              <a:t>Cropping methods (no-till, cover crop, crop rotation, etc.)</a:t>
            </a:r>
          </a:p>
          <a:p>
            <a:pPr lvl="2"/>
            <a:r>
              <a:rPr lang="en-US" sz="2000" dirty="0"/>
              <a:t>Amount/type of weeds, disease prevalence, hydrology of land, moisture content</a:t>
            </a:r>
          </a:p>
          <a:p>
            <a:pPr lvl="2"/>
            <a:r>
              <a:rPr lang="en-US" sz="2000" dirty="0"/>
              <a:t>How are they measured?</a:t>
            </a:r>
          </a:p>
          <a:p>
            <a:pPr lvl="3"/>
            <a:r>
              <a:rPr lang="en-US" sz="1800" dirty="0"/>
              <a:t>Sensors &amp; Tests: soil resistivity, moisture content</a:t>
            </a:r>
          </a:p>
          <a:p>
            <a:pPr lvl="3"/>
            <a:r>
              <a:rPr lang="en-US" sz="1800" dirty="0"/>
              <a:t>Weather stations: climatic changes</a:t>
            </a:r>
          </a:p>
          <a:p>
            <a:pPr lvl="3"/>
            <a:r>
              <a:rPr lang="en-US" sz="1800" dirty="0"/>
              <a:t>Remote sensing: temperature, humidity</a:t>
            </a:r>
          </a:p>
        </p:txBody>
      </p:sp>
      <p:pic>
        <p:nvPicPr>
          <p:cNvPr id="5" name="Picture 4">
            <a:extLst>
              <a:ext uri="{FF2B5EF4-FFF2-40B4-BE49-F238E27FC236}">
                <a16:creationId xmlns:a16="http://schemas.microsoft.com/office/drawing/2014/main" id="{9650A5DB-D465-4D69-A3DD-123FA07B4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5255" y="1284260"/>
            <a:ext cx="4365673" cy="2638867"/>
          </a:xfrm>
          <a:prstGeom prst="rect">
            <a:avLst/>
          </a:prstGeom>
        </p:spPr>
      </p:pic>
      <p:pic>
        <p:nvPicPr>
          <p:cNvPr id="7" name="Picture 6">
            <a:extLst>
              <a:ext uri="{FF2B5EF4-FFF2-40B4-BE49-F238E27FC236}">
                <a16:creationId xmlns:a16="http://schemas.microsoft.com/office/drawing/2014/main" id="{F0CB67D5-A2A9-4F92-B0A9-F380026DD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254" y="4115007"/>
            <a:ext cx="4365673" cy="2541647"/>
          </a:xfrm>
          <a:prstGeom prst="rect">
            <a:avLst/>
          </a:prstGeom>
        </p:spPr>
      </p:pic>
    </p:spTree>
    <p:extLst>
      <p:ext uri="{BB962C8B-B14F-4D97-AF65-F5344CB8AC3E}">
        <p14:creationId xmlns:p14="http://schemas.microsoft.com/office/powerpoint/2010/main" val="819315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B300-06A0-4058-822B-8338176030EF}"/>
              </a:ext>
            </a:extLst>
          </p:cNvPr>
          <p:cNvSpPr>
            <a:spLocks noGrp="1"/>
          </p:cNvSpPr>
          <p:nvPr>
            <p:ph type="title"/>
          </p:nvPr>
        </p:nvSpPr>
        <p:spPr>
          <a:xfrm>
            <a:off x="646111" y="452718"/>
            <a:ext cx="9404723" cy="879024"/>
          </a:xfrm>
        </p:spPr>
        <p:txBody>
          <a:bodyPr/>
          <a:lstStyle/>
          <a:p>
            <a:r>
              <a:rPr lang="en-US" dirty="0"/>
              <a:t>Even More Precision Agriculture??</a:t>
            </a:r>
          </a:p>
        </p:txBody>
      </p:sp>
      <p:sp>
        <p:nvSpPr>
          <p:cNvPr id="3" name="Content Placeholder 2">
            <a:extLst>
              <a:ext uri="{FF2B5EF4-FFF2-40B4-BE49-F238E27FC236}">
                <a16:creationId xmlns:a16="http://schemas.microsoft.com/office/drawing/2014/main" id="{55E0C52B-0C48-4E3B-99E9-485D2052A6BD}"/>
              </a:ext>
            </a:extLst>
          </p:cNvPr>
          <p:cNvSpPr>
            <a:spLocks noGrp="1"/>
          </p:cNvSpPr>
          <p:nvPr>
            <p:ph idx="1"/>
          </p:nvPr>
        </p:nvSpPr>
        <p:spPr>
          <a:xfrm>
            <a:off x="235803" y="1392703"/>
            <a:ext cx="6990301" cy="5158154"/>
          </a:xfrm>
        </p:spPr>
        <p:txBody>
          <a:bodyPr>
            <a:normAutofit/>
          </a:bodyPr>
          <a:lstStyle/>
          <a:p>
            <a:r>
              <a:rPr lang="en-US" sz="2600" dirty="0"/>
              <a:t>Step 3: Measure Ongoing Crop Yield/Health</a:t>
            </a:r>
          </a:p>
          <a:p>
            <a:pPr lvl="1"/>
            <a:r>
              <a:rPr lang="en-US" sz="2200" dirty="0"/>
              <a:t>Mix of predictive approach (using static indicators such as soil health, overall climate, past yields) &amp; control approach (using ongoing measurements of crop growth)</a:t>
            </a:r>
          </a:p>
          <a:p>
            <a:pPr lvl="2"/>
            <a:r>
              <a:rPr lang="en-US" sz="1900" dirty="0"/>
              <a:t>Control Approach methods:</a:t>
            </a:r>
          </a:p>
          <a:p>
            <a:pPr lvl="3"/>
            <a:r>
              <a:rPr lang="en-US" sz="1700" dirty="0"/>
              <a:t>Proxy-detection: vehicle sensors measure stem size, leaf size/health/residue/disease</a:t>
            </a:r>
          </a:p>
          <a:p>
            <a:pPr lvl="3"/>
            <a:r>
              <a:rPr lang="en-US" sz="1700" dirty="0"/>
              <a:t>Sampling: weighing biomass, measuring chlorophyll</a:t>
            </a:r>
          </a:p>
          <a:p>
            <a:pPr lvl="3"/>
            <a:r>
              <a:rPr lang="en-US" sz="1700" dirty="0"/>
              <a:t>Aerial/Satellite remote sensing: distribution of weeds, development of disease</a:t>
            </a:r>
          </a:p>
          <a:p>
            <a:pPr marL="0" indent="0">
              <a:buNone/>
            </a:pPr>
            <a:endParaRPr lang="en-US" dirty="0"/>
          </a:p>
        </p:txBody>
      </p:sp>
      <p:pic>
        <p:nvPicPr>
          <p:cNvPr id="5" name="Picture 4">
            <a:extLst>
              <a:ext uri="{FF2B5EF4-FFF2-40B4-BE49-F238E27FC236}">
                <a16:creationId xmlns:a16="http://schemas.microsoft.com/office/drawing/2014/main" id="{204C80AB-CE73-4E28-837E-09D97ACB8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998" y="1331742"/>
            <a:ext cx="4344683" cy="2791459"/>
          </a:xfrm>
          <a:prstGeom prst="rect">
            <a:avLst/>
          </a:prstGeom>
        </p:spPr>
      </p:pic>
      <p:pic>
        <p:nvPicPr>
          <p:cNvPr id="7" name="Picture 6">
            <a:extLst>
              <a:ext uri="{FF2B5EF4-FFF2-40B4-BE49-F238E27FC236}">
                <a16:creationId xmlns:a16="http://schemas.microsoft.com/office/drawing/2014/main" id="{7384133F-BAEE-4168-8D9C-1DB31A80E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033" y="4309991"/>
            <a:ext cx="3106615" cy="2329961"/>
          </a:xfrm>
          <a:prstGeom prst="rect">
            <a:avLst/>
          </a:prstGeom>
        </p:spPr>
      </p:pic>
    </p:spTree>
    <p:extLst>
      <p:ext uri="{BB962C8B-B14F-4D97-AF65-F5344CB8AC3E}">
        <p14:creationId xmlns:p14="http://schemas.microsoft.com/office/powerpoint/2010/main" val="185445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9D1E-E7E7-488F-A2C5-46E205C7D7B9}"/>
              </a:ext>
            </a:extLst>
          </p:cNvPr>
          <p:cNvSpPr>
            <a:spLocks noGrp="1"/>
          </p:cNvSpPr>
          <p:nvPr>
            <p:ph type="title"/>
          </p:nvPr>
        </p:nvSpPr>
        <p:spPr>
          <a:xfrm>
            <a:off x="646111" y="452718"/>
            <a:ext cx="9404723" cy="902470"/>
          </a:xfrm>
        </p:spPr>
        <p:txBody>
          <a:bodyPr/>
          <a:lstStyle/>
          <a:p>
            <a:r>
              <a:rPr lang="en-US" dirty="0"/>
              <a:t>Yes … MORE Precision Agriculture!</a:t>
            </a:r>
          </a:p>
        </p:txBody>
      </p:sp>
      <p:sp>
        <p:nvSpPr>
          <p:cNvPr id="3" name="Content Placeholder 2">
            <a:extLst>
              <a:ext uri="{FF2B5EF4-FFF2-40B4-BE49-F238E27FC236}">
                <a16:creationId xmlns:a16="http://schemas.microsoft.com/office/drawing/2014/main" id="{C510C97D-CC17-4A54-B5B7-B43C09EE294E}"/>
              </a:ext>
            </a:extLst>
          </p:cNvPr>
          <p:cNvSpPr>
            <a:spLocks noGrp="1"/>
          </p:cNvSpPr>
          <p:nvPr>
            <p:ph idx="1"/>
          </p:nvPr>
        </p:nvSpPr>
        <p:spPr>
          <a:xfrm>
            <a:off x="351693" y="1786597"/>
            <a:ext cx="6255434" cy="4815840"/>
          </a:xfrm>
        </p:spPr>
        <p:txBody>
          <a:bodyPr>
            <a:normAutofit/>
          </a:bodyPr>
          <a:lstStyle/>
          <a:p>
            <a:r>
              <a:rPr lang="en-US" sz="2400" dirty="0"/>
              <a:t>Step 4: Create Predictive Models</a:t>
            </a:r>
          </a:p>
          <a:p>
            <a:pPr lvl="1"/>
            <a:r>
              <a:rPr lang="en-US" sz="2000" dirty="0"/>
              <a:t>This is where CNN comes in!</a:t>
            </a:r>
          </a:p>
          <a:p>
            <a:pPr lvl="1"/>
            <a:r>
              <a:rPr lang="en-US" sz="2000" dirty="0"/>
              <a:t>Use measurements/history to create models that optimize crop yields based on cropping techniques</a:t>
            </a:r>
          </a:p>
          <a:p>
            <a:pPr lvl="2"/>
            <a:r>
              <a:rPr lang="en-US" sz="1800" dirty="0"/>
              <a:t>Cropping style (no-till/partial-till, crop rotation, cover crops, etc.)</a:t>
            </a:r>
          </a:p>
          <a:p>
            <a:r>
              <a:rPr lang="en-US" sz="2400" dirty="0"/>
              <a:t>Step 5: Implement DSS Practices</a:t>
            </a:r>
          </a:p>
          <a:p>
            <a:pPr lvl="1"/>
            <a:r>
              <a:rPr lang="en-US" sz="2000" dirty="0"/>
              <a:t>Use GIS to map new practices and VRT (variable rate technologies) to implement</a:t>
            </a:r>
          </a:p>
        </p:txBody>
      </p:sp>
      <p:pic>
        <p:nvPicPr>
          <p:cNvPr id="5" name="Picture 4">
            <a:extLst>
              <a:ext uri="{FF2B5EF4-FFF2-40B4-BE49-F238E27FC236}">
                <a16:creationId xmlns:a16="http://schemas.microsoft.com/office/drawing/2014/main" id="{F10480CC-9FBD-4584-B793-2F88B3CC3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520" y="1538007"/>
            <a:ext cx="4876800" cy="4867275"/>
          </a:xfrm>
          <a:prstGeom prst="rect">
            <a:avLst/>
          </a:prstGeom>
        </p:spPr>
      </p:pic>
    </p:spTree>
    <p:extLst>
      <p:ext uri="{BB962C8B-B14F-4D97-AF65-F5344CB8AC3E}">
        <p14:creationId xmlns:p14="http://schemas.microsoft.com/office/powerpoint/2010/main" val="89204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3A6F-8245-4975-ACAA-152F353439FA}"/>
              </a:ext>
            </a:extLst>
          </p:cNvPr>
          <p:cNvSpPr>
            <a:spLocks noGrp="1"/>
          </p:cNvSpPr>
          <p:nvPr>
            <p:ph type="title"/>
          </p:nvPr>
        </p:nvSpPr>
        <p:spPr/>
        <p:txBody>
          <a:bodyPr/>
          <a:lstStyle/>
          <a:p>
            <a:r>
              <a:rPr lang="en-US" dirty="0"/>
              <a:t>On to the FUN Stuff … CNN Models?!</a:t>
            </a:r>
          </a:p>
        </p:txBody>
      </p:sp>
      <p:sp>
        <p:nvSpPr>
          <p:cNvPr id="3" name="Content Placeholder 2">
            <a:extLst>
              <a:ext uri="{FF2B5EF4-FFF2-40B4-BE49-F238E27FC236}">
                <a16:creationId xmlns:a16="http://schemas.microsoft.com/office/drawing/2014/main" id="{1DCFBE5C-8EAF-43C8-AF7B-D5784171AEEE}"/>
              </a:ext>
            </a:extLst>
          </p:cNvPr>
          <p:cNvSpPr>
            <a:spLocks noGrp="1"/>
          </p:cNvSpPr>
          <p:nvPr>
            <p:ph idx="1"/>
          </p:nvPr>
        </p:nvSpPr>
        <p:spPr>
          <a:xfrm>
            <a:off x="220395" y="1809078"/>
            <a:ext cx="11863754" cy="2951835"/>
          </a:xfrm>
        </p:spPr>
        <p:txBody>
          <a:bodyPr>
            <a:normAutofit/>
          </a:bodyPr>
          <a:lstStyle/>
          <a:p>
            <a:r>
              <a:rPr lang="en-US" sz="2800" dirty="0"/>
              <a:t>This U of I team is revolutionizing precision agriculture techniques by using CNN models </a:t>
            </a:r>
          </a:p>
          <a:p>
            <a:r>
              <a:rPr lang="en-US" sz="2800" dirty="0"/>
              <a:t>But ... What is a CNN Model?</a:t>
            </a:r>
          </a:p>
          <a:p>
            <a:pPr lvl="1"/>
            <a:r>
              <a:rPr lang="en-US" sz="2400" dirty="0"/>
              <a:t>Let’s go on a brief detour!</a:t>
            </a:r>
          </a:p>
        </p:txBody>
      </p:sp>
      <p:pic>
        <p:nvPicPr>
          <p:cNvPr id="7" name="Picture 6">
            <a:extLst>
              <a:ext uri="{FF2B5EF4-FFF2-40B4-BE49-F238E27FC236}">
                <a16:creationId xmlns:a16="http://schemas.microsoft.com/office/drawing/2014/main" id="{7D564F7A-9AB1-4374-92EC-8124EF9FF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462" y="3617507"/>
            <a:ext cx="5533291" cy="2960311"/>
          </a:xfrm>
          <a:prstGeom prst="rect">
            <a:avLst/>
          </a:prstGeom>
        </p:spPr>
      </p:pic>
      <p:pic>
        <p:nvPicPr>
          <p:cNvPr id="9" name="Picture 8">
            <a:extLst>
              <a:ext uri="{FF2B5EF4-FFF2-40B4-BE49-F238E27FC236}">
                <a16:creationId xmlns:a16="http://schemas.microsoft.com/office/drawing/2014/main" id="{ED7EBD99-0CA1-48E9-B6D6-892929D47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36" y="4428266"/>
            <a:ext cx="4636404" cy="1882762"/>
          </a:xfrm>
          <a:prstGeom prst="rect">
            <a:avLst/>
          </a:prstGeom>
        </p:spPr>
      </p:pic>
      <p:sp>
        <p:nvSpPr>
          <p:cNvPr id="10" name="Arrow: Curved Down 9">
            <a:extLst>
              <a:ext uri="{FF2B5EF4-FFF2-40B4-BE49-F238E27FC236}">
                <a16:creationId xmlns:a16="http://schemas.microsoft.com/office/drawing/2014/main" id="{75EC54DC-2B5D-4A68-80E7-5A9305F66624}"/>
              </a:ext>
            </a:extLst>
          </p:cNvPr>
          <p:cNvSpPr/>
          <p:nvPr/>
        </p:nvSpPr>
        <p:spPr>
          <a:xfrm rot="20658833">
            <a:off x="4268685" y="3142106"/>
            <a:ext cx="4545873" cy="13664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1460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2C87-E2B1-4679-A89C-02DD6D2731F2}"/>
              </a:ext>
            </a:extLst>
          </p:cNvPr>
          <p:cNvSpPr>
            <a:spLocks noGrp="1"/>
          </p:cNvSpPr>
          <p:nvPr>
            <p:ph type="title"/>
          </p:nvPr>
        </p:nvSpPr>
        <p:spPr/>
        <p:txBody>
          <a:bodyPr/>
          <a:lstStyle/>
          <a:p>
            <a:r>
              <a:rPr lang="en-US" dirty="0"/>
              <a:t>A Very … VERY Brief Intro to CNN </a:t>
            </a:r>
          </a:p>
        </p:txBody>
      </p:sp>
      <p:sp>
        <p:nvSpPr>
          <p:cNvPr id="3" name="Content Placeholder 2">
            <a:extLst>
              <a:ext uri="{FF2B5EF4-FFF2-40B4-BE49-F238E27FC236}">
                <a16:creationId xmlns:a16="http://schemas.microsoft.com/office/drawing/2014/main" id="{5C232C15-E1BD-45A3-8669-1CB2E45E5768}"/>
              </a:ext>
            </a:extLst>
          </p:cNvPr>
          <p:cNvSpPr>
            <a:spLocks noGrp="1"/>
          </p:cNvSpPr>
          <p:nvPr>
            <p:ph idx="1"/>
          </p:nvPr>
        </p:nvSpPr>
        <p:spPr>
          <a:xfrm>
            <a:off x="470766" y="1443801"/>
            <a:ext cx="11250467" cy="4195481"/>
          </a:xfrm>
        </p:spPr>
        <p:txBody>
          <a:bodyPr>
            <a:normAutofit/>
          </a:bodyPr>
          <a:lstStyle/>
          <a:p>
            <a:r>
              <a:rPr lang="en-US" sz="2400" dirty="0"/>
              <a:t>CNN = Convolutional Neural Network</a:t>
            </a:r>
          </a:p>
          <a:p>
            <a:r>
              <a:rPr lang="en-US" sz="2400" dirty="0"/>
              <a:t>Modeled off of the neural networks in the human brain</a:t>
            </a:r>
          </a:p>
          <a:p>
            <a:r>
              <a:rPr lang="en-US" sz="2400" dirty="0"/>
              <a:t>THE IDEA:</a:t>
            </a:r>
          </a:p>
          <a:p>
            <a:pPr lvl="1"/>
            <a:r>
              <a:rPr lang="en-US" sz="2000" dirty="0"/>
              <a:t>Neural networks use nodes/neurons &amp; inputted data to learn naturally</a:t>
            </a:r>
          </a:p>
          <a:p>
            <a:pPr lvl="1"/>
            <a:r>
              <a:rPr lang="en-US" sz="2000" dirty="0"/>
              <a:t>No existing programmed “rules” or patterns</a:t>
            </a:r>
          </a:p>
        </p:txBody>
      </p:sp>
      <p:pic>
        <p:nvPicPr>
          <p:cNvPr id="6" name="Picture 5">
            <a:extLst>
              <a:ext uri="{FF2B5EF4-FFF2-40B4-BE49-F238E27FC236}">
                <a16:creationId xmlns:a16="http://schemas.microsoft.com/office/drawing/2014/main" id="{C5750DCA-9146-45DB-A608-A595A302A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32" y="4033275"/>
            <a:ext cx="4617049" cy="2597090"/>
          </a:xfrm>
          <a:prstGeom prst="rect">
            <a:avLst/>
          </a:prstGeom>
        </p:spPr>
      </p:pic>
      <p:pic>
        <p:nvPicPr>
          <p:cNvPr id="8" name="Picture 7">
            <a:extLst>
              <a:ext uri="{FF2B5EF4-FFF2-40B4-BE49-F238E27FC236}">
                <a16:creationId xmlns:a16="http://schemas.microsoft.com/office/drawing/2014/main" id="{4F347AF7-7FB2-43D3-8AB1-E16299C89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880" y="3907572"/>
            <a:ext cx="4170043" cy="2722793"/>
          </a:xfrm>
          <a:prstGeom prst="rect">
            <a:avLst/>
          </a:prstGeom>
        </p:spPr>
      </p:pic>
      <p:sp>
        <p:nvSpPr>
          <p:cNvPr id="9" name="Arrow: Right 8">
            <a:extLst>
              <a:ext uri="{FF2B5EF4-FFF2-40B4-BE49-F238E27FC236}">
                <a16:creationId xmlns:a16="http://schemas.microsoft.com/office/drawing/2014/main" id="{A52D8D2C-11F1-4241-A794-0CE6C346CDF0}"/>
              </a:ext>
            </a:extLst>
          </p:cNvPr>
          <p:cNvSpPr/>
          <p:nvPr/>
        </p:nvSpPr>
        <p:spPr>
          <a:xfrm>
            <a:off x="5348472" y="3756074"/>
            <a:ext cx="1905768" cy="848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4D26355-5F99-4D26-A485-ED17943412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08039">
            <a:off x="4809359" y="4841539"/>
            <a:ext cx="3112544" cy="1749250"/>
          </a:xfrm>
          <a:prstGeom prst="rect">
            <a:avLst/>
          </a:prstGeom>
        </p:spPr>
      </p:pic>
    </p:spTree>
    <p:extLst>
      <p:ext uri="{BB962C8B-B14F-4D97-AF65-F5344CB8AC3E}">
        <p14:creationId xmlns:p14="http://schemas.microsoft.com/office/powerpoint/2010/main" val="3797501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694</TotalTime>
  <Words>1832</Words>
  <Application>Microsoft Office PowerPoint</Application>
  <PresentationFormat>Widescreen</PresentationFormat>
  <Paragraphs>282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Bahnschrift Condensed</vt:lpstr>
      <vt:lpstr>Century Gothic</vt:lpstr>
      <vt:lpstr>Wingdings 3</vt:lpstr>
      <vt:lpstr>Ion</vt:lpstr>
      <vt:lpstr>Precision Agriculture Using Convolutional Neural Networks</vt:lpstr>
      <vt:lpstr>Overview</vt:lpstr>
      <vt:lpstr>But … What Exactly is Precision Agriculture?</vt:lpstr>
      <vt:lpstr>Precision Agriculture</vt:lpstr>
      <vt:lpstr>More Precision Agriculture</vt:lpstr>
      <vt:lpstr>Even More Precision Agriculture??</vt:lpstr>
      <vt:lpstr>Yes … MORE Precision Agriculture!</vt:lpstr>
      <vt:lpstr>On to the FUN Stuff … CNN Models?!</vt:lpstr>
      <vt:lpstr>A Very … VERY Brief Intro to CNN </vt:lpstr>
      <vt:lpstr>The Good, the Bad, the … CNN?</vt:lpstr>
      <vt:lpstr>Convoluted Stuff on the Convolutional NN!</vt:lpstr>
      <vt:lpstr>CNNs for Precision Agriculture</vt:lpstr>
      <vt:lpstr>The Dataset &amp; Variable </vt:lpstr>
      <vt:lpstr>Building the CNN</vt:lpstr>
      <vt:lpstr>Hyperdrive? No! … Hyperparameters: The Different CNN Architectures</vt:lpstr>
      <vt:lpstr> </vt:lpstr>
      <vt:lpstr>Evaluating the Results of the CNN</vt:lpstr>
      <vt:lpstr>Results of CNN Architectures</vt:lpstr>
      <vt:lpstr>Take-Aways</vt:lpstr>
      <vt:lpstr>But … What Does It All Mean? </vt:lpstr>
      <vt:lpstr>Applications of CNNs beyond Precision Agriculture</vt:lpstr>
      <vt:lpstr>MORE Applications??</vt:lpstr>
      <vt:lpstr>Citation Links!</vt:lpstr>
      <vt:lpstr>Formatted 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Agriculture Using Convolutional Neural Networks</dc:title>
  <dc:creator>Vija Twardzik</dc:creator>
  <cp:lastModifiedBy>Vija Twardzik</cp:lastModifiedBy>
  <cp:revision>26</cp:revision>
  <dcterms:created xsi:type="dcterms:W3CDTF">2020-02-26T04:21:47Z</dcterms:created>
  <dcterms:modified xsi:type="dcterms:W3CDTF">2020-03-12T00:10:48Z</dcterms:modified>
</cp:coreProperties>
</file>